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Default Extension="emf" ContentType="image/x-emf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14"/>
  </p:notesMasterIdLst>
  <p:sldIdLst>
    <p:sldId id="272" r:id="rId2"/>
    <p:sldId id="273" r:id="rId3"/>
    <p:sldId id="274" r:id="rId4"/>
    <p:sldId id="275" r:id="rId5"/>
    <p:sldId id="276" r:id="rId6"/>
    <p:sldId id="278" r:id="rId7"/>
    <p:sldId id="277" r:id="rId8"/>
    <p:sldId id="279" r:id="rId9"/>
    <p:sldId id="353" r:id="rId10"/>
    <p:sldId id="354" r:id="rId11"/>
    <p:sldId id="280" r:id="rId12"/>
    <p:sldId id="281" r:id="rId13"/>
    <p:sldId id="282" r:id="rId14"/>
    <p:sldId id="283" r:id="rId15"/>
    <p:sldId id="284" r:id="rId16"/>
    <p:sldId id="285" r:id="rId17"/>
    <p:sldId id="303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304" r:id="rId26"/>
    <p:sldId id="293" r:id="rId27"/>
    <p:sldId id="294" r:id="rId28"/>
    <p:sldId id="338" r:id="rId29"/>
    <p:sldId id="295" r:id="rId30"/>
    <p:sldId id="339" r:id="rId31"/>
    <p:sldId id="296" r:id="rId32"/>
    <p:sldId id="340" r:id="rId33"/>
    <p:sldId id="297" r:id="rId34"/>
    <p:sldId id="341" r:id="rId35"/>
    <p:sldId id="298" r:id="rId36"/>
    <p:sldId id="342" r:id="rId37"/>
    <p:sldId id="300" r:id="rId38"/>
    <p:sldId id="343" r:id="rId39"/>
    <p:sldId id="34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55" r:id="rId48"/>
    <p:sldId id="345" r:id="rId49"/>
    <p:sldId id="312" r:id="rId50"/>
    <p:sldId id="313" r:id="rId51"/>
    <p:sldId id="356" r:id="rId52"/>
    <p:sldId id="348" r:id="rId53"/>
    <p:sldId id="314" r:id="rId54"/>
    <p:sldId id="315" r:id="rId55"/>
    <p:sldId id="357" r:id="rId56"/>
    <p:sldId id="349" r:id="rId57"/>
    <p:sldId id="316" r:id="rId58"/>
    <p:sldId id="317" r:id="rId59"/>
    <p:sldId id="358" r:id="rId60"/>
    <p:sldId id="350" r:id="rId61"/>
    <p:sldId id="318" r:id="rId62"/>
    <p:sldId id="319" r:id="rId63"/>
    <p:sldId id="359" r:id="rId64"/>
    <p:sldId id="352" r:id="rId65"/>
    <p:sldId id="320" r:id="rId66"/>
    <p:sldId id="321" r:id="rId67"/>
    <p:sldId id="360" r:id="rId68"/>
    <p:sldId id="351" r:id="rId69"/>
    <p:sldId id="323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24" r:id="rId101"/>
    <p:sldId id="325" r:id="rId102"/>
    <p:sldId id="326" r:id="rId103"/>
    <p:sldId id="327" r:id="rId104"/>
    <p:sldId id="328" r:id="rId105"/>
    <p:sldId id="329" r:id="rId106"/>
    <p:sldId id="330" r:id="rId107"/>
    <p:sldId id="331" r:id="rId108"/>
    <p:sldId id="332" r:id="rId109"/>
    <p:sldId id="333" r:id="rId110"/>
    <p:sldId id="334" r:id="rId111"/>
    <p:sldId id="335" r:id="rId112"/>
    <p:sldId id="336" r:id="rId11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Clr>
        <a:schemeClr val="bg1"/>
      </a:buClr>
      <a:buSzPct val="100000"/>
      <a:buFont typeface="Wingdings" pitchFamily="2" charset="2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bg1"/>
      </a:buClr>
      <a:buSzPct val="100000"/>
      <a:buFont typeface="Wingdings" pitchFamily="2" charset="2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bg1"/>
      </a:buClr>
      <a:buSzPct val="100000"/>
      <a:buFont typeface="Wingdings" pitchFamily="2" charset="2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bg1"/>
      </a:buClr>
      <a:buSzPct val="100000"/>
      <a:buFont typeface="Wingdings" pitchFamily="2" charset="2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bg1"/>
      </a:buClr>
      <a:buSzPct val="100000"/>
      <a:buFont typeface="Wingdings" pitchFamily="2" charset="2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75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8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Relationship Id="rId14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Wingdings" pitchFamily="2" charset="2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4CC190E-7EF6-4F20-9839-D3DA0B090A9A}" type="datetimeFigureOut">
              <a:rPr lang="en-US" altLang="zh-CN"/>
              <a:pPr/>
              <a:t>1/25/2016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Wingdings" pitchFamily="2" charset="2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B5F396E-5485-42ED-959E-C3991D9C433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CF3EC10-CC9B-46BE-AF64-FD51FD656730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5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AFC2C35-E24C-48C8-8491-92F078411C95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A4CDB0A-6DCE-4345-B101-15FE1A35888E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DE46806-B99D-40F1-A49B-8FFC8BF2E6D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CBC920C-C07D-428E-99F2-B49954FDAC24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C336D6E-07BE-419B-9EB2-28EADA6FBE0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1FBC5EB-D423-465B-98AF-A82C02B9405D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B62D367-6C47-46ED-9610-ED190130AE9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1B4B9DB-729E-458C-A073-E9B135855F2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476C51-6EBA-4374-9AAC-8FF9E6450690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4905FC7-1A7A-4EAA-98CE-22C2EE778ACA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E646BA3-6886-48F1-8206-E3CFAD34920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4DC5AC0-62E9-4F27-9F45-991F04EFA84A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FBCDC7-70BF-4FD5-AFA4-C65106BCB6FF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CBF17EB-3F55-41D9-A271-F9007A17546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0CFA683-EC06-4A71-B328-7A2981C1912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F7DC8EC-2495-476E-BFFA-38E504E0E6D8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3B7AC5B-DF26-4CC9-A0EF-3955E23D963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052EA6B-10A1-435A-B3B9-5D6AAB0A7451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4081680-EA54-4081-8759-8D46A42E5B78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BDB2551-8E49-4190-9F4A-B978522CB6EF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55918E0-02A1-4250-A342-B37262FD5CA7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9AD5050-A052-4789-B26C-35BDB43A2412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7D54DED-A396-4675-83C1-403B8C056A7C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1D1BA84-3962-4BC2-8522-57367EF2DB0B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72F67D0-E332-45ED-943E-0CEFFDD5E0A1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CE56251-9CB4-42A1-89EF-D7BC28992AD0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8117D6D-71A6-402A-9B5F-4C2A9578CA7C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B1768A0-38E2-4B7F-8A71-D31D450E6C8A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ED61D43-1ECE-4F23-8939-B2BEC01D8767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EFBD554-948C-4A58-BC05-C41B548F2C03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2144116-4384-48C1-BEC7-3B5149349537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17C3D40-F800-4F75-B959-26D745069074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C3A7ED0-05FB-4A72-A623-82FD156A35AF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7288422-C877-41D2-A60A-E20EEFDF46ED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E94F38D-AFD0-40C0-A825-CD9595CB808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240EDC-EBDC-49A1-9BDF-9BFA4FE9210D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829B276-CC2A-48B9-85CB-6DF9CCC51AF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AC8C195-701D-4879-A709-E265DB11F880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7B7F17A-40F2-4976-8748-ACD11B7D68C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665329B-ED48-4B70-B7B5-6635B96147F5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CF95670-B9BF-45E7-8CD9-519BA769E925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CB47AB0-A707-4968-A4B4-B3BA6D7E1479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DFA5CE7-0E93-49E6-B157-FAEF7F4515AC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E84499F-D4F1-4CD4-A09A-DAAAC37F53CF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AD2D7BA-52C5-42BA-A531-551CD7503E62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1A5488A-BA56-4799-B393-E5C8E62B264B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1239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8A3CC91-2BD0-4F86-B8E8-EA44AE4816FA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2CE3816-142A-495C-9BBD-F3269FDA5308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215B725-3FA3-4395-BFA9-64FCAD03AE1D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FC4359B-043B-440A-9E9E-B5A12F100A09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90A4249-1768-4037-9101-B989924F520F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BB83DE4-DDDF-44CA-91E7-3151698D7B62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34EAD44-9DC3-4675-8275-B0DA65C9AE58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81A7F5-C032-4A7F-AD3F-F3B2851E2826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B173F8D-1071-4C1F-BB03-4146F06DE177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881CE53-17D3-4717-9E03-2CDCE16AFF4F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9C65C-E991-4DD0-8CE0-6A43C35B12FA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25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ClrTx/>
              <a:buSzTx/>
              <a:buFontTx/>
              <a:buNone/>
            </a:pPr>
            <a:fld id="{6BE5A130-2713-4DA8-ADE4-D1EFEDD8A680}" type="slidenum">
              <a:rPr kumimoji="1" lang="en-US" altLang="zh-CN" sz="1200">
                <a:effectLst/>
                <a:latin typeface="Times New Roman" pitchFamily="18" charset="0"/>
                <a:ea typeface="PMingLiU" pitchFamily="18" charset="-120"/>
              </a:rPr>
              <a:pPr algn="r">
                <a:buClrTx/>
                <a:buSzTx/>
                <a:buFontTx/>
                <a:buNone/>
              </a:pPr>
              <a:t>71</a:t>
            </a:fld>
            <a:endParaRPr kumimoji="1" lang="en-US" altLang="zh-CN" sz="1200">
              <a:effectLst/>
              <a:latin typeface="Times New Roman" pitchFamily="18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CBEB8C-C7BD-419E-BE9D-5CFE8F116883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462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ClrTx/>
              <a:buSzTx/>
              <a:buFontTx/>
              <a:buNone/>
            </a:pPr>
            <a:fld id="{9840A902-70A4-47E0-B909-4F6541AD0210}" type="slidenum">
              <a:rPr kumimoji="1" lang="en-US" altLang="zh-CN" sz="1200">
                <a:effectLst/>
                <a:latin typeface="Times New Roman" pitchFamily="18" charset="0"/>
                <a:ea typeface="PMingLiU" pitchFamily="18" charset="-120"/>
              </a:rPr>
              <a:pPr algn="r">
                <a:buClrTx/>
                <a:buSzTx/>
                <a:buFontTx/>
                <a:buNone/>
              </a:pPr>
              <a:t>72</a:t>
            </a:fld>
            <a:endParaRPr kumimoji="1" lang="en-US" altLang="zh-CN" sz="1200">
              <a:effectLst/>
              <a:latin typeface="Times New Roman" pitchFamily="18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9C65C-E991-4DD0-8CE0-6A43C35B12FA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25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ClrTx/>
              <a:buSzTx/>
              <a:buFontTx/>
              <a:buNone/>
            </a:pPr>
            <a:fld id="{6BE5A130-2713-4DA8-ADE4-D1EFEDD8A680}" type="slidenum">
              <a:rPr kumimoji="1" lang="en-US" altLang="zh-CN" sz="1200">
                <a:effectLst/>
                <a:latin typeface="Times New Roman" pitchFamily="18" charset="0"/>
                <a:ea typeface="PMingLiU" pitchFamily="18" charset="-120"/>
              </a:rPr>
              <a:pPr algn="r">
                <a:buClrTx/>
                <a:buSzTx/>
                <a:buFontTx/>
                <a:buNone/>
              </a:pPr>
              <a:t>86</a:t>
            </a:fld>
            <a:endParaRPr kumimoji="1" lang="en-US" altLang="zh-CN" sz="1200">
              <a:effectLst/>
              <a:latin typeface="Times New Roman" pitchFamily="18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CBEB8C-C7BD-419E-BE9D-5CFE8F116883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462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ClrTx/>
              <a:buSzTx/>
              <a:buFontTx/>
              <a:buNone/>
            </a:pPr>
            <a:fld id="{9840A902-70A4-47E0-B909-4F6541AD0210}" type="slidenum">
              <a:rPr kumimoji="1" lang="en-US" altLang="zh-CN" sz="1200">
                <a:effectLst/>
                <a:latin typeface="Times New Roman" pitchFamily="18" charset="0"/>
                <a:ea typeface="PMingLiU" pitchFamily="18" charset="-120"/>
              </a:rPr>
              <a:pPr algn="r">
                <a:buClrTx/>
                <a:buSzTx/>
                <a:buFontTx/>
                <a:buNone/>
              </a:pPr>
              <a:t>87</a:t>
            </a:fld>
            <a:endParaRPr kumimoji="1" lang="en-US" altLang="zh-CN" sz="1200">
              <a:effectLst/>
              <a:latin typeface="Times New Roman" pitchFamily="18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5B411E8-99BD-4176-BECA-877DC71A1779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E197EC4-5456-4828-8863-019797BFCBCF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1426795-D86F-49D3-AB6D-704F68BBB85F}" type="slidenum">
              <a:rPr lang="en-US" altLang="zh-CN"/>
              <a:pPr/>
              <a:t>102</a:t>
            </a:fld>
            <a:endParaRPr lang="en-US" altLang="zh-CN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32A6FFA-31F4-4988-887F-E93B1D32B027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40CAE60-4567-459C-894F-79740CF293AB}" type="slidenum">
              <a:rPr lang="en-US" altLang="zh-CN"/>
              <a:pPr/>
              <a:t>104</a:t>
            </a:fld>
            <a:endParaRPr lang="en-US" altLang="zh-CN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764C13B-2802-4662-AD2C-48F3520EDB9B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30BCCC3-C254-42DC-AE25-7918A6C55413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6EF2EFF-1CFB-4CFF-BFFE-BBB9C9B0105E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D6FB4-1720-478E-9456-33BE0CA207B4}" type="slidenum">
              <a:rPr lang="en-US" altLang="zh-CN"/>
              <a:pPr/>
              <a:t>107</a:t>
            </a:fld>
            <a:endParaRPr lang="en-US" altLang="zh-CN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E8FF23B-C2C0-48BF-B165-442C7C27D659}" type="slidenum">
              <a:rPr lang="en-US" altLang="zh-CN"/>
              <a:pPr/>
              <a:t>108</a:t>
            </a:fld>
            <a:endParaRPr lang="en-US" altLang="zh-CN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8BCA1E5-D744-49FB-A722-AD15ABA99610}" type="slidenum">
              <a:rPr lang="en-US" altLang="zh-CN"/>
              <a:pPr/>
              <a:t>109</a:t>
            </a:fld>
            <a:endParaRPr lang="en-US" altLang="zh-CN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E60642E-3B3A-494B-892D-483D7D52FDEA}" type="slidenum">
              <a:rPr lang="en-US" altLang="zh-CN"/>
              <a:pPr/>
              <a:t>110</a:t>
            </a:fld>
            <a:endParaRPr lang="en-US" altLang="zh-CN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B8F5086-BC73-41E4-8644-A8F0D084E175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3D38F7-1177-4158-90BE-A3C31D5B70F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256B0E-222D-4EBE-A9AC-6B6D2128F31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66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bkgrd_lor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ihe logo-with-TM-transparent-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5224463"/>
            <a:ext cx="1600200" cy="10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8600" y="63579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>
              <a:buClrTx/>
              <a:buSzTx/>
              <a:buFontTx/>
              <a:buNone/>
            </a:pPr>
            <a:endParaRPr lang="en-US" altLang="zh-CN" sz="1400">
              <a:effectLst/>
              <a:latin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248400" y="63579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>
              <a:buClrTx/>
              <a:buSzTx/>
              <a:buFontTx/>
              <a:buNone/>
            </a:pPr>
            <a:endParaRPr lang="en-US" altLang="zh-CN" sz="1400">
              <a:effectLst/>
              <a:latin typeface="Times New Roman" pitchFamily="18" charset="0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5257800"/>
            <a:ext cx="6400800" cy="990600"/>
          </a:xfrm>
        </p:spPr>
        <p:txBody>
          <a:bodyPr lIns="92075" tIns="46038" rIns="92075" bIns="46038" anchor="ctr"/>
          <a:lstStyle>
            <a:lvl1pPr marL="0" indent="0">
              <a:buFont typeface="Wingdings" pitchFamily="2" charset="2"/>
              <a:buNone/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733800" y="6357938"/>
            <a:ext cx="1295400" cy="457200"/>
          </a:xfr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fld id="{AA8D44A0-2DB9-47A0-A01C-7A3C28A79F3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A08EA-7A56-48CC-9698-5A080BC10C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"/>
            <a:ext cx="1943100" cy="5448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"/>
            <a:ext cx="5676900" cy="5448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CA6AD8-E333-4CC8-B0E9-3BD7B9EFC3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5C14E1-DB24-4678-89B0-8FF4478C93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F6F5D4-CD04-4DD5-948F-2636319232E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C3DC5C-83F7-4D00-B96B-4EAF0B986F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5CCCAB-6EFA-4409-AA06-6515F5A2AE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336535-7E52-49C1-92A0-B9BD2F14789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9E3E8B-E653-4C6D-A8AA-8759E0CBC04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3BFAD-E8B6-4E6A-92DF-781D6324A57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15601B-EFAC-492C-B9E5-E8AB36D1F4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nner-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0" y="912813"/>
            <a:ext cx="91440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28600" y="63579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sz="1400">
                <a:effectLst/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6350" y="63373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buClrTx/>
              <a:buSzTx/>
              <a:buFontTx/>
              <a:buNone/>
              <a:defRPr sz="1600" b="1">
                <a:effectLst/>
                <a:latin typeface="Times New Roman" pitchFamily="18" charset="0"/>
              </a:defRPr>
            </a:lvl1pPr>
          </a:lstStyle>
          <a:p>
            <a:fld id="{0B627528-28AA-4E4F-8FDA-1B26CECCC39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1" name="Picture 7" descr="tagline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590800" y="6429375"/>
            <a:ext cx="39624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"/>
            <a:ext cx="7772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CC00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chemeClr val="accent1"/>
        </a:buClr>
        <a:buSzPct val="80000"/>
        <a:buFont typeface="Wingdings" pitchFamily="2" charset="2"/>
        <a:buBlip>
          <a:blip r:embed="rId15"/>
        </a:buBlip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90000"/>
        <a:buFont typeface="Wingdings" pitchFamily="2" charset="2"/>
        <a:buChar char="Ø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60000"/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4.png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27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3.bin"/><Relationship Id="rId23" Type="http://schemas.openxmlformats.org/officeDocument/2006/relationships/image" Target="../media/image26.png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22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Relationship Id="rId22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ihedoc.wustl.edu/mesasoftware/12.x/display_consistency/index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4.bin"/><Relationship Id="rId9" Type="http://schemas.openxmlformats.org/officeDocument/2006/relationships/oleObject" Target="../embeddings/oleObject29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4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ihedoc.wustl.edu/mesasoftware/12.x/display_consistency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04800" y="2743200"/>
            <a:ext cx="8534400" cy="1143000"/>
          </a:xfrm>
        </p:spPr>
        <p:txBody>
          <a:bodyPr/>
          <a:lstStyle/>
          <a:p>
            <a:pPr eaLnBrk="1" hangingPunct="1"/>
            <a:r>
              <a:rPr kumimoji="0" lang="en-US" altLang="zh-CN" sz="5400" dirty="0" smtClean="0">
                <a:solidFill>
                  <a:srgbClr val="FFAE0D"/>
                </a:solidFill>
                <a:ea typeface="宋体" pitchFamily="2" charset="-122"/>
              </a:rPr>
              <a:t>IHE China </a:t>
            </a:r>
            <a:r>
              <a:rPr kumimoji="0" lang="en-US" altLang="zh-CN" sz="5400" dirty="0" err="1" smtClean="0">
                <a:solidFill>
                  <a:srgbClr val="FFAE0D"/>
                </a:solidFill>
                <a:ea typeface="宋体" pitchFamily="2" charset="-122"/>
              </a:rPr>
              <a:t>Connectathon</a:t>
            </a:r>
            <a:r>
              <a:rPr kumimoji="0" lang="en-US" altLang="zh-CN" sz="5400" dirty="0" smtClean="0">
                <a:solidFill>
                  <a:srgbClr val="FFAE0D"/>
                </a:solidFill>
                <a:ea typeface="宋体" pitchFamily="2" charset="-122"/>
              </a:rPr>
              <a:t/>
            </a:r>
            <a:br>
              <a:rPr kumimoji="0" lang="en-US" altLang="zh-CN" sz="5400" dirty="0" smtClean="0">
                <a:solidFill>
                  <a:srgbClr val="FFAE0D"/>
                </a:solidFill>
                <a:ea typeface="宋体" pitchFamily="2" charset="-122"/>
              </a:rPr>
            </a:br>
            <a:r>
              <a:rPr kumimoji="0" lang="en-US" altLang="zh-CN" sz="5400" dirty="0" smtClean="0">
                <a:solidFill>
                  <a:srgbClr val="FFAE0D"/>
                </a:solidFill>
                <a:ea typeface="宋体" pitchFamily="2" charset="-122"/>
              </a:rPr>
              <a:t/>
            </a:r>
            <a:br>
              <a:rPr kumimoji="0" lang="en-US" altLang="zh-CN" sz="5400" dirty="0" smtClean="0">
                <a:solidFill>
                  <a:srgbClr val="FFAE0D"/>
                </a:solidFill>
                <a:ea typeface="宋体" pitchFamily="2" charset="-122"/>
              </a:rPr>
            </a:br>
            <a:r>
              <a:rPr kumimoji="0" lang="zh-CN" altLang="en-US" sz="5400" dirty="0" smtClean="0">
                <a:solidFill>
                  <a:srgbClr val="FFAE0D"/>
                </a:solidFill>
                <a:ea typeface="宋体" pitchFamily="2" charset="-122"/>
              </a:rPr>
              <a:t>集成模式介绍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角色介绍</a:t>
            </a:r>
            <a:endParaRPr kumimoji="0" lang="en-US" altLang="zh-CN" sz="4000" b="1" smtClean="0">
              <a:solidFill>
                <a:srgbClr val="FFAE0D"/>
              </a:solidFill>
              <a:ea typeface="宋体" pitchFamily="2" charset="-122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228600" y="1408113"/>
            <a:ext cx="8686800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MOD: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图像采集设备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.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负责采集医疗图像并将其发送给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保存或者打印机打印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PPSM: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检查状态管理系统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.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负责将从设备接收的检查过程状态信息转发给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IM.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EC: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二次检测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/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诊断系统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负责对采集设备生成的图像进行二次处理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生成某些证据帮助医生进行诊断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ID: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图像显示系统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负责显示原始图像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表现状态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(Presentation State),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关键图像注释以及二次处理的证据信息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可移动图像数据</a:t>
            </a: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39608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mtClean="0">
                <a:ea typeface="宋体" pitchFamily="2" charset="-122"/>
              </a:rPr>
              <a:t>规定如何将图像数据通过介质进行交换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None/>
            </a:pPr>
            <a:endParaRPr lang="zh-CN" altLang="en-US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mtClean="0">
                <a:ea typeface="宋体" pitchFamily="2" charset="-122"/>
              </a:rPr>
              <a:t>规定介质内容的结构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endParaRPr lang="zh-CN" altLang="en-US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mtClean="0">
                <a:ea typeface="宋体" pitchFamily="2" charset="-122"/>
              </a:rPr>
              <a:t>规定所使用的协议（</a:t>
            </a:r>
            <a:r>
              <a:rPr lang="en-US" altLang="zh-CN" smtClean="0">
                <a:ea typeface="宋体" pitchFamily="2" charset="-122"/>
              </a:rPr>
              <a:t>DICOM）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7010400" y="762000"/>
            <a:ext cx="990600" cy="6096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Display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7010400" y="4267200"/>
            <a:ext cx="990600" cy="6096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Print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Composer</a:t>
            </a:r>
          </a:p>
        </p:txBody>
      </p:sp>
      <p:sp>
        <p:nvSpPr>
          <p:cNvPr id="205828" name="Line 4"/>
          <p:cNvSpPr>
            <a:spLocks noChangeShapeType="1"/>
          </p:cNvSpPr>
          <p:nvPr/>
        </p:nvSpPr>
        <p:spPr bwMode="auto">
          <a:xfrm>
            <a:off x="2438400" y="10668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1905000" y="55626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2438400" y="10668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4191000" y="590550"/>
            <a:ext cx="233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Imaging Information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On Media [RAD-47] </a:t>
            </a: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7010400" y="1905000"/>
            <a:ext cx="990600" cy="6096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Display</a:t>
            </a:r>
          </a:p>
        </p:txBody>
      </p:sp>
      <p:sp>
        <p:nvSpPr>
          <p:cNvPr id="205833" name="Rectangle 9"/>
          <p:cNvSpPr>
            <a:spLocks noChangeArrowheads="1"/>
          </p:cNvSpPr>
          <p:nvPr/>
        </p:nvSpPr>
        <p:spPr bwMode="auto">
          <a:xfrm>
            <a:off x="7010400" y="3048000"/>
            <a:ext cx="990600" cy="6096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Report 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Reader</a:t>
            </a:r>
          </a:p>
        </p:txBody>
      </p:sp>
      <p:sp>
        <p:nvSpPr>
          <p:cNvPr id="205834" name="Rectangle 10"/>
          <p:cNvSpPr>
            <a:spLocks noChangeArrowheads="1"/>
          </p:cNvSpPr>
          <p:nvPr/>
        </p:nvSpPr>
        <p:spPr bwMode="auto">
          <a:xfrm>
            <a:off x="7010400" y="5791200"/>
            <a:ext cx="990600" cy="6096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Portable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Media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Importer</a:t>
            </a:r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914400" y="5410200"/>
            <a:ext cx="990600" cy="9144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Portable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Media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Creator</a:t>
            </a:r>
          </a:p>
        </p:txBody>
      </p:sp>
      <p:sp>
        <p:nvSpPr>
          <p:cNvPr id="205836" name="Line 12"/>
          <p:cNvSpPr>
            <a:spLocks noChangeShapeType="1"/>
          </p:cNvSpPr>
          <p:nvPr/>
        </p:nvSpPr>
        <p:spPr bwMode="auto">
          <a:xfrm>
            <a:off x="2743200" y="2209800"/>
            <a:ext cx="426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37" name="Line 13"/>
          <p:cNvSpPr>
            <a:spLocks noChangeShapeType="1"/>
          </p:cNvSpPr>
          <p:nvPr/>
        </p:nvSpPr>
        <p:spPr bwMode="auto">
          <a:xfrm>
            <a:off x="3048000" y="3352800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38" name="Line 14"/>
          <p:cNvSpPr>
            <a:spLocks noChangeShapeType="1"/>
          </p:cNvSpPr>
          <p:nvPr/>
        </p:nvSpPr>
        <p:spPr bwMode="auto">
          <a:xfrm>
            <a:off x="3352800" y="4572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39" name="Line 15"/>
          <p:cNvSpPr>
            <a:spLocks noChangeShapeType="1"/>
          </p:cNvSpPr>
          <p:nvPr/>
        </p:nvSpPr>
        <p:spPr bwMode="auto">
          <a:xfrm>
            <a:off x="2743200" y="2209800"/>
            <a:ext cx="0" cy="350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0" name="Line 16"/>
          <p:cNvSpPr>
            <a:spLocks noChangeShapeType="1"/>
          </p:cNvSpPr>
          <p:nvPr/>
        </p:nvSpPr>
        <p:spPr bwMode="auto">
          <a:xfrm>
            <a:off x="3048000" y="3352800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1" name="Line 17"/>
          <p:cNvSpPr>
            <a:spLocks noChangeShapeType="1"/>
          </p:cNvSpPr>
          <p:nvPr/>
        </p:nvSpPr>
        <p:spPr bwMode="auto">
          <a:xfrm>
            <a:off x="3352800" y="45720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2" name="Line 18"/>
          <p:cNvSpPr>
            <a:spLocks noChangeShapeType="1"/>
          </p:cNvSpPr>
          <p:nvPr/>
        </p:nvSpPr>
        <p:spPr bwMode="auto">
          <a:xfrm>
            <a:off x="1905000" y="57150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3" name="Line 19"/>
          <p:cNvSpPr>
            <a:spLocks noChangeShapeType="1"/>
          </p:cNvSpPr>
          <p:nvPr/>
        </p:nvSpPr>
        <p:spPr bwMode="auto">
          <a:xfrm>
            <a:off x="1905000" y="58674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4" name="Line 20"/>
          <p:cNvSpPr>
            <a:spLocks noChangeShapeType="1"/>
          </p:cNvSpPr>
          <p:nvPr/>
        </p:nvSpPr>
        <p:spPr bwMode="auto">
          <a:xfrm>
            <a:off x="1905000" y="60198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5" name="Line 21"/>
          <p:cNvSpPr>
            <a:spLocks noChangeShapeType="1"/>
          </p:cNvSpPr>
          <p:nvPr/>
        </p:nvSpPr>
        <p:spPr bwMode="auto">
          <a:xfrm>
            <a:off x="1905000" y="6172200"/>
            <a:ext cx="510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6" name="Line 22"/>
          <p:cNvSpPr>
            <a:spLocks noChangeShapeType="1"/>
          </p:cNvSpPr>
          <p:nvPr/>
        </p:nvSpPr>
        <p:spPr bwMode="auto">
          <a:xfrm>
            <a:off x="3886200" y="76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4191000" y="1828800"/>
            <a:ext cx="233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Imaging Information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On Media [RAD-47] </a:t>
            </a:r>
          </a:p>
        </p:txBody>
      </p:sp>
      <p:sp>
        <p:nvSpPr>
          <p:cNvPr id="205848" name="Line 24"/>
          <p:cNvSpPr>
            <a:spLocks noChangeShapeType="1"/>
          </p:cNvSpPr>
          <p:nvPr/>
        </p:nvSpPr>
        <p:spPr bwMode="auto">
          <a:xfrm>
            <a:off x="3886200" y="20002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49" name="Text Box 25"/>
          <p:cNvSpPr txBox="1">
            <a:spLocks noChangeArrowheads="1"/>
          </p:cNvSpPr>
          <p:nvPr/>
        </p:nvSpPr>
        <p:spPr bwMode="auto">
          <a:xfrm>
            <a:off x="4191000" y="2895600"/>
            <a:ext cx="233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Imaging Information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On Media [RAD-47] </a:t>
            </a:r>
          </a:p>
        </p:txBody>
      </p:sp>
      <p:sp>
        <p:nvSpPr>
          <p:cNvPr id="205850" name="Line 26"/>
          <p:cNvSpPr>
            <a:spLocks noChangeShapeType="1"/>
          </p:cNvSpPr>
          <p:nvPr/>
        </p:nvSpPr>
        <p:spPr bwMode="auto">
          <a:xfrm>
            <a:off x="3886200" y="30670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51" name="Text Box 27"/>
          <p:cNvSpPr txBox="1">
            <a:spLocks noChangeArrowheads="1"/>
          </p:cNvSpPr>
          <p:nvPr/>
        </p:nvSpPr>
        <p:spPr bwMode="auto">
          <a:xfrm>
            <a:off x="4191000" y="4038600"/>
            <a:ext cx="233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Imaging Information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On Media [RAD-47] </a:t>
            </a:r>
          </a:p>
        </p:txBody>
      </p:sp>
      <p:sp>
        <p:nvSpPr>
          <p:cNvPr id="205852" name="Line 28"/>
          <p:cNvSpPr>
            <a:spLocks noChangeShapeType="1"/>
          </p:cNvSpPr>
          <p:nvPr/>
        </p:nvSpPr>
        <p:spPr bwMode="auto">
          <a:xfrm>
            <a:off x="3886200" y="42100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853" name="Text Box 29"/>
          <p:cNvSpPr txBox="1">
            <a:spLocks noChangeArrowheads="1"/>
          </p:cNvSpPr>
          <p:nvPr/>
        </p:nvSpPr>
        <p:spPr bwMode="auto">
          <a:xfrm>
            <a:off x="4191000" y="5638800"/>
            <a:ext cx="233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Distributed Imaging Information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On Media [RAD-47] </a:t>
            </a:r>
          </a:p>
        </p:txBody>
      </p:sp>
      <p:sp>
        <p:nvSpPr>
          <p:cNvPr id="205854" name="Line 30"/>
          <p:cNvSpPr>
            <a:spLocks noChangeShapeType="1"/>
          </p:cNvSpPr>
          <p:nvPr/>
        </p:nvSpPr>
        <p:spPr bwMode="auto">
          <a:xfrm>
            <a:off x="3886200" y="58102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角色</a:t>
            </a:r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1371600"/>
            <a:ext cx="8713788" cy="4319588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Portable Media Creator：</a:t>
            </a:r>
            <a:r>
              <a:rPr lang="zh-CN" altLang="en-US" sz="2400" smtClean="0">
                <a:ea typeface="宋体" pitchFamily="2" charset="-122"/>
              </a:rPr>
              <a:t>收集图像及相关信息，并将之写入移动介质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Display：</a:t>
            </a:r>
            <a:r>
              <a:rPr lang="zh-CN" altLang="en-US" sz="2400" smtClean="0">
                <a:ea typeface="宋体" pitchFamily="2" charset="-122"/>
              </a:rPr>
              <a:t>读取并显示介质的</a:t>
            </a:r>
            <a:r>
              <a:rPr lang="en-US" altLang="zh-CN" sz="2400" smtClean="0">
                <a:ea typeface="宋体" pitchFamily="2" charset="-122"/>
              </a:rPr>
              <a:t>Web</a:t>
            </a:r>
            <a:r>
              <a:rPr lang="zh-CN" altLang="en-US" sz="2400" smtClean="0">
                <a:ea typeface="宋体" pitchFamily="2" charset="-122"/>
              </a:rPr>
              <a:t>内容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Image Display：</a:t>
            </a:r>
            <a:r>
              <a:rPr lang="zh-CN" altLang="en-US" sz="2400" smtClean="0">
                <a:ea typeface="宋体" pitchFamily="2" charset="-122"/>
              </a:rPr>
              <a:t>读取并显示介质的图像信息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Portable Media Importer：</a:t>
            </a:r>
            <a:r>
              <a:rPr lang="zh-CN" altLang="en-US" sz="2400" smtClean="0">
                <a:ea typeface="宋体" pitchFamily="2" charset="-122"/>
              </a:rPr>
              <a:t>读取介质中的内容并将之导入到本地系统中，并与本地信息进行一致性处理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Report Reader：</a:t>
            </a:r>
            <a:r>
              <a:rPr lang="zh-CN" altLang="en-US" sz="2400" smtClean="0">
                <a:ea typeface="宋体" pitchFamily="2" charset="-122"/>
              </a:rPr>
              <a:t>读取介质中的报告内容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smtClean="0">
                <a:ea typeface="宋体" pitchFamily="2" charset="-122"/>
              </a:rPr>
              <a:t>Print Composer：</a:t>
            </a:r>
            <a:r>
              <a:rPr lang="zh-CN" altLang="en-US" sz="2400" smtClean="0">
                <a:ea typeface="宋体" pitchFamily="2" charset="-122"/>
              </a:rPr>
              <a:t>打印介质的内容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事务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2514600"/>
            <a:ext cx="7799387" cy="1371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mtClean="0">
                <a:ea typeface="宋体" pitchFamily="2" charset="-122"/>
              </a:rPr>
              <a:t>介质的文件系统和文件命名规则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mtClean="0">
                <a:ea typeface="宋体" pitchFamily="2" charset="-122"/>
              </a:rPr>
              <a:t>介质目录结构</a:t>
            </a: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304800" y="1495425"/>
            <a:ext cx="63706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RAD-47 － </a:t>
            </a:r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通过介质发布图像信息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目录结构</a:t>
            </a:r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3132138" y="1371600"/>
            <a:ext cx="3024187" cy="475297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191495" name="Rectangle 7"/>
          <p:cNvSpPr>
            <a:spLocks noChangeArrowheads="1"/>
          </p:cNvSpPr>
          <p:nvPr/>
        </p:nvSpPr>
        <p:spPr bwMode="auto">
          <a:xfrm>
            <a:off x="3348038" y="1443038"/>
            <a:ext cx="2592387" cy="10080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>
            <a:solidFill>
              <a:srgbClr val="FF006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3348038" y="2740025"/>
            <a:ext cx="2592387" cy="165576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>
            <a:solidFill>
              <a:srgbClr val="FF006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1497" name="Rectangle 9"/>
          <p:cNvSpPr>
            <a:spLocks noChangeArrowheads="1"/>
          </p:cNvSpPr>
          <p:nvPr/>
        </p:nvSpPr>
        <p:spPr bwMode="auto">
          <a:xfrm>
            <a:off x="3348038" y="4684713"/>
            <a:ext cx="2592387" cy="10795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>
            <a:solidFill>
              <a:srgbClr val="FF006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1499" name="Line 11"/>
          <p:cNvSpPr>
            <a:spLocks noChangeShapeType="1"/>
          </p:cNvSpPr>
          <p:nvPr/>
        </p:nvSpPr>
        <p:spPr bwMode="auto">
          <a:xfrm>
            <a:off x="3490913" y="1443038"/>
            <a:ext cx="0" cy="4608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0" name="Line 12"/>
          <p:cNvSpPr>
            <a:spLocks noChangeShapeType="1"/>
          </p:cNvSpPr>
          <p:nvPr/>
        </p:nvSpPr>
        <p:spPr bwMode="auto">
          <a:xfrm>
            <a:off x="3490913" y="165893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1" name="Line 13"/>
          <p:cNvSpPr>
            <a:spLocks noChangeShapeType="1"/>
          </p:cNvSpPr>
          <p:nvPr/>
        </p:nvSpPr>
        <p:spPr bwMode="auto">
          <a:xfrm>
            <a:off x="3490913" y="3027363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2" name="Line 14"/>
          <p:cNvSpPr>
            <a:spLocks noChangeShapeType="1"/>
          </p:cNvSpPr>
          <p:nvPr/>
        </p:nvSpPr>
        <p:spPr bwMode="auto">
          <a:xfrm>
            <a:off x="3490913" y="2092325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3" name="Line 15"/>
          <p:cNvSpPr>
            <a:spLocks noChangeShapeType="1"/>
          </p:cNvSpPr>
          <p:nvPr/>
        </p:nvSpPr>
        <p:spPr bwMode="auto">
          <a:xfrm>
            <a:off x="3490913" y="3459163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4" name="Line 16"/>
          <p:cNvSpPr>
            <a:spLocks noChangeShapeType="1"/>
          </p:cNvSpPr>
          <p:nvPr/>
        </p:nvSpPr>
        <p:spPr bwMode="auto">
          <a:xfrm>
            <a:off x="3490913" y="39639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5" name="Line 17"/>
          <p:cNvSpPr>
            <a:spLocks noChangeShapeType="1"/>
          </p:cNvSpPr>
          <p:nvPr/>
        </p:nvSpPr>
        <p:spPr bwMode="auto">
          <a:xfrm>
            <a:off x="3490913" y="5116513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6" name="Line 18"/>
          <p:cNvSpPr>
            <a:spLocks noChangeShapeType="1"/>
          </p:cNvSpPr>
          <p:nvPr/>
        </p:nvSpPr>
        <p:spPr bwMode="auto">
          <a:xfrm>
            <a:off x="3490913" y="5548313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07" name="Text Box 19"/>
          <p:cNvSpPr txBox="1">
            <a:spLocks noChangeArrowheads="1"/>
          </p:cNvSpPr>
          <p:nvPr/>
        </p:nvSpPr>
        <p:spPr bwMode="auto">
          <a:xfrm>
            <a:off x="3995738" y="1443038"/>
            <a:ext cx="1355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DICOMDIR</a:t>
            </a:r>
          </a:p>
        </p:txBody>
      </p:sp>
      <p:sp>
        <p:nvSpPr>
          <p:cNvPr id="191508" name="Rectangle 20"/>
          <p:cNvSpPr>
            <a:spLocks noChangeArrowheads="1"/>
          </p:cNvSpPr>
          <p:nvPr/>
        </p:nvSpPr>
        <p:spPr bwMode="auto">
          <a:xfrm>
            <a:off x="3995738" y="1947863"/>
            <a:ext cx="1655762" cy="360362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DICOM</a:t>
            </a:r>
            <a:r>
              <a:rPr lang="zh-CN" altLang="en-US" sz="12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图像信息文件夹</a:t>
            </a:r>
          </a:p>
        </p:txBody>
      </p:sp>
      <p:sp>
        <p:nvSpPr>
          <p:cNvPr id="191509" name="Text Box 21"/>
          <p:cNvSpPr txBox="1">
            <a:spLocks noChangeArrowheads="1"/>
          </p:cNvSpPr>
          <p:nvPr/>
        </p:nvSpPr>
        <p:spPr bwMode="auto">
          <a:xfrm>
            <a:off x="3995738" y="3243263"/>
            <a:ext cx="16430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README.TXT</a:t>
            </a:r>
          </a:p>
        </p:txBody>
      </p:sp>
      <p:sp>
        <p:nvSpPr>
          <p:cNvPr id="191510" name="Text Box 22"/>
          <p:cNvSpPr txBox="1">
            <a:spLocks noChangeArrowheads="1"/>
          </p:cNvSpPr>
          <p:nvPr/>
        </p:nvSpPr>
        <p:spPr bwMode="auto">
          <a:xfrm>
            <a:off x="3995738" y="28114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INDEX.HTM</a:t>
            </a:r>
          </a:p>
        </p:txBody>
      </p:sp>
      <p:sp>
        <p:nvSpPr>
          <p:cNvPr id="191511" name="Rectangle 23"/>
          <p:cNvSpPr>
            <a:spLocks noChangeArrowheads="1"/>
          </p:cNvSpPr>
          <p:nvPr/>
        </p:nvSpPr>
        <p:spPr bwMode="auto">
          <a:xfrm>
            <a:off x="3995738" y="3748088"/>
            <a:ext cx="1655762" cy="360362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IHE_PDI</a:t>
            </a:r>
          </a:p>
        </p:txBody>
      </p:sp>
      <p:sp>
        <p:nvSpPr>
          <p:cNvPr id="191512" name="Text Box 24"/>
          <p:cNvSpPr txBox="1">
            <a:spLocks noChangeArrowheads="1"/>
          </p:cNvSpPr>
          <p:nvPr/>
        </p:nvSpPr>
        <p:spPr bwMode="auto">
          <a:xfrm>
            <a:off x="3995738" y="5332413"/>
            <a:ext cx="1131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Other files</a:t>
            </a:r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3995738" y="4899025"/>
            <a:ext cx="1655762" cy="360363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Other directories</a:t>
            </a:r>
          </a:p>
        </p:txBody>
      </p:sp>
      <p:sp>
        <p:nvSpPr>
          <p:cNvPr id="191514" name="Line 26"/>
          <p:cNvSpPr>
            <a:spLocks noChangeShapeType="1"/>
          </p:cNvSpPr>
          <p:nvPr/>
        </p:nvSpPr>
        <p:spPr bwMode="auto">
          <a:xfrm flipH="1" flipV="1">
            <a:off x="5435600" y="1658938"/>
            <a:ext cx="1944688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15" name="Line 27"/>
          <p:cNvSpPr>
            <a:spLocks noChangeShapeType="1"/>
          </p:cNvSpPr>
          <p:nvPr/>
        </p:nvSpPr>
        <p:spPr bwMode="auto">
          <a:xfrm flipH="1">
            <a:off x="5435600" y="2451100"/>
            <a:ext cx="1944688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16" name="Text Box 28"/>
          <p:cNvSpPr txBox="1">
            <a:spLocks noChangeArrowheads="1"/>
          </p:cNvSpPr>
          <p:nvPr/>
        </p:nvSpPr>
        <p:spPr bwMode="auto">
          <a:xfrm>
            <a:off x="7451725" y="2163763"/>
            <a:ext cx="155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介质的入口点</a:t>
            </a:r>
          </a:p>
        </p:txBody>
      </p:sp>
      <p:sp>
        <p:nvSpPr>
          <p:cNvPr id="191517" name="Line 29"/>
          <p:cNvSpPr>
            <a:spLocks noChangeShapeType="1"/>
          </p:cNvSpPr>
          <p:nvPr/>
        </p:nvSpPr>
        <p:spPr bwMode="auto">
          <a:xfrm>
            <a:off x="2051050" y="367665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18" name="Text Box 30"/>
          <p:cNvSpPr txBox="1">
            <a:spLocks noChangeArrowheads="1"/>
          </p:cNvSpPr>
          <p:nvPr/>
        </p:nvSpPr>
        <p:spPr bwMode="auto">
          <a:xfrm>
            <a:off x="557213" y="3486150"/>
            <a:ext cx="11350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WEB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内容</a:t>
            </a:r>
          </a:p>
        </p:txBody>
      </p:sp>
      <p:sp>
        <p:nvSpPr>
          <p:cNvPr id="191519" name="Line 31"/>
          <p:cNvSpPr>
            <a:spLocks noChangeShapeType="1"/>
          </p:cNvSpPr>
          <p:nvPr/>
        </p:nvSpPr>
        <p:spPr bwMode="auto">
          <a:xfrm>
            <a:off x="2051050" y="5332413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20" name="Text Box 32"/>
          <p:cNvSpPr txBox="1">
            <a:spLocks noChangeArrowheads="1"/>
          </p:cNvSpPr>
          <p:nvPr/>
        </p:nvSpPr>
        <p:spPr bwMode="auto">
          <a:xfrm>
            <a:off x="593725" y="5089525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其它内容</a:t>
            </a:r>
          </a:p>
        </p:txBody>
      </p:sp>
      <p:sp>
        <p:nvSpPr>
          <p:cNvPr id="191521" name="Line 33"/>
          <p:cNvSpPr>
            <a:spLocks noChangeShapeType="1"/>
          </p:cNvSpPr>
          <p:nvPr/>
        </p:nvSpPr>
        <p:spPr bwMode="auto">
          <a:xfrm>
            <a:off x="2051050" y="2092325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1522" name="Text Box 34"/>
          <p:cNvSpPr txBox="1">
            <a:spLocks noChangeArrowheads="1"/>
          </p:cNvSpPr>
          <p:nvPr/>
        </p:nvSpPr>
        <p:spPr bwMode="auto">
          <a:xfrm>
            <a:off x="539750" y="1876425"/>
            <a:ext cx="1412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DICOM</a:t>
            </a:r>
            <a:r>
              <a:rPr lang="zh-CN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内容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DICOM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内容</a:t>
            </a:r>
          </a:p>
        </p:txBody>
      </p:sp>
      <p:sp>
        <p:nvSpPr>
          <p:cNvPr id="193567" name="Rectangle 31"/>
          <p:cNvSpPr>
            <a:spLocks noChangeArrowheads="1"/>
          </p:cNvSpPr>
          <p:nvPr/>
        </p:nvSpPr>
        <p:spPr bwMode="auto">
          <a:xfrm>
            <a:off x="277813" y="1381125"/>
            <a:ext cx="8713787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DICOMDIR：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必须位于根目录下，包含对介质上所有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图像的引用</a:t>
            </a:r>
          </a:p>
          <a:p>
            <a:pPr marL="177800" indent="-177800">
              <a:spcBef>
                <a:spcPct val="50000"/>
              </a:spcBef>
              <a:buFont typeface="Times" pitchFamily="18" charset="0"/>
              <a:buChar char="•"/>
            </a:pPr>
            <a:endParaRPr lang="zh-CN" altLang="en-US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DICOM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图像：不能位于根目录下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只能位于某个子文件夹下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文件夹名字不受限制</a:t>
            </a:r>
            <a:endParaRPr lang="en-US" altLang="zh-CN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635000" lvl="1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README.TXT：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推荐有，即使没有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WEB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内容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WEB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内容</a:t>
            </a:r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304800" y="1371600"/>
            <a:ext cx="87137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INDEX.HTM：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位于根目录下，包含对介质上所有可显示在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WEB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上的信息的引用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公司信息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公司对介质上的信息的所有权和安全信息的声明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对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IHE_PDI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文件夹下的内容的链接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对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README.TXT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文件的链接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可以被导出的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信息的列表（通过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Portable Media Importer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实现）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和患者相关的信息的列表，这些信息不能被导出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对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浏览器的链接，点击此链接可以打开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浏览器</a:t>
            </a:r>
          </a:p>
          <a:p>
            <a:pPr marL="177800" indent="-177800">
              <a:spcBef>
                <a:spcPct val="50000"/>
              </a:spcBef>
              <a:buFont typeface="Times" pitchFamily="18" charset="0"/>
              <a:buNone/>
            </a:pPr>
            <a:endParaRPr lang="zh-CN" altLang="en-US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WEB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内容</a:t>
            </a: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50825" y="1295400"/>
            <a:ext cx="871378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README.TXT：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位于根目录下，包含需要让客户知道的信息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公司的联系方式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生成介质的系统信息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对介质上所有内容的介绍</a:t>
            </a: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浏览器的相关信息，包括：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支持的操作系统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浏览器的产品名字和版本号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开发浏览器的公司的联系方式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版权信息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系统需求列表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和使用系统相关的其它信息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WEB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内容</a:t>
            </a:r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0825" y="1371600"/>
            <a:ext cx="871378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IHE_PDI：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必须位于根目录下，包含以下内容</a:t>
            </a:r>
            <a:endParaRPr lang="en-US" altLang="zh-CN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q"/>
            </a:pP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从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信息对象衍生出的，可以在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WEB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上浏览的对象，如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XHTML, JPEG, PNG, GIF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等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WEB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上显示的如实反映患者临床信息内容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520700" lvl="1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一些限制：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除了上述内容，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IHE_PDI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中不允许再放其它内容</a:t>
            </a:r>
          </a:p>
          <a:p>
            <a:pPr marL="8636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IHE_PDI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可以再有子文件夹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文件系统命名规则</a:t>
            </a:r>
          </a:p>
        </p:txBody>
      </p:sp>
      <p:sp>
        <p:nvSpPr>
          <p:cNvPr id="2017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03225" y="1066800"/>
            <a:ext cx="8207375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文件内容遵守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DICOM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规定和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ISO 9660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一级规定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DICOMDIR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中引用的文件夹和文件名字不能超过8个字符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文件名必须大写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只能包含字母，数字和下划线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不能有扩展名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非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DICOM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数据不受以上规则限制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但是必须遵守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ISO 9660-1</a:t>
            </a:r>
            <a:endParaRPr lang="zh-CN" altLang="en-US" sz="2400" smtClean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981200"/>
            <a:ext cx="4038600" cy="2438400"/>
          </a:xfrm>
        </p:spPr>
        <p:txBody>
          <a:bodyPr/>
          <a:lstStyle/>
          <a:p>
            <a:pPr eaLnBrk="1" hangingPunct="1"/>
            <a:r>
              <a:rPr kumimoji="0" lang="zh-CN" altLang="en-US" sz="4800" smtClean="0">
                <a:solidFill>
                  <a:schemeClr val="accent1"/>
                </a:solidFill>
                <a:ea typeface="宋体" pitchFamily="2" charset="-122"/>
              </a:rPr>
              <a:t>检查预约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2895600" y="152400"/>
            <a:ext cx="350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000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预约工作流程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PDI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其他信息</a:t>
            </a:r>
          </a:p>
        </p:txBody>
      </p:sp>
      <p:sp>
        <p:nvSpPr>
          <p:cNvPr id="203781" name="Rectangle 5"/>
          <p:cNvSpPr>
            <a:spLocks noChangeArrowheads="1"/>
          </p:cNvSpPr>
          <p:nvPr/>
        </p:nvSpPr>
        <p:spPr bwMode="auto">
          <a:xfrm>
            <a:off x="468313" y="1524000"/>
            <a:ext cx="813593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 除了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DICOM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信息和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WEB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信息外，其它任 何信息均可放在介质中，但是需要遵循上面的规则</a:t>
            </a: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 任何附加的文件夹不能以“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IHE”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开头</a:t>
            </a: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77800" indent="-17780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 不推荐将附加文件放在根目录下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908" name="Group 36"/>
          <p:cNvGraphicFramePr>
            <a:graphicFrameLocks noGrp="1"/>
          </p:cNvGraphicFramePr>
          <p:nvPr/>
        </p:nvGraphicFramePr>
        <p:xfrm>
          <a:off x="457200" y="1814513"/>
          <a:ext cx="8305800" cy="2909887"/>
        </p:xfrm>
        <a:graphic>
          <a:graphicData uri="http://schemas.openxmlformats.org/drawingml/2006/table">
            <a:tbl>
              <a:tblPr/>
              <a:tblGrid>
                <a:gridCol w="2311400"/>
                <a:gridCol w="5994400"/>
              </a:tblGrid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Actors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Transactions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Portable Media Creator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Portable Media Importer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Image Display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Print Composer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Report Reader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Display (ITI TF)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Distribute Imaging Information On Media [RAD-47]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2498725" y="2895600"/>
            <a:ext cx="3902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谢    谢</a:t>
            </a:r>
            <a:endParaRPr lang="en-US" sz="44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762000" y="838200"/>
            <a:ext cx="6048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7315200" y="685800"/>
            <a:ext cx="1358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5562600" y="685800"/>
            <a:ext cx="10271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3581400" y="685800"/>
            <a:ext cx="12938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01385" name="Text Box 9"/>
          <p:cNvSpPr txBox="1">
            <a:spLocks noChangeArrowheads="1"/>
          </p:cNvSpPr>
          <p:nvPr/>
        </p:nvSpPr>
        <p:spPr bwMode="auto">
          <a:xfrm>
            <a:off x="2057400" y="685800"/>
            <a:ext cx="8016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01386" name="Line 10"/>
          <p:cNvSpPr>
            <a:spLocks noChangeShapeType="1"/>
          </p:cNvSpPr>
          <p:nvPr/>
        </p:nvSpPr>
        <p:spPr bwMode="auto">
          <a:xfrm>
            <a:off x="1066800" y="1295400"/>
            <a:ext cx="0" cy="5410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87" name="Line 11"/>
          <p:cNvSpPr>
            <a:spLocks noChangeShapeType="1"/>
          </p:cNvSpPr>
          <p:nvPr/>
        </p:nvSpPr>
        <p:spPr bwMode="auto">
          <a:xfrm>
            <a:off x="2438400" y="1295400"/>
            <a:ext cx="0" cy="5410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4191000" y="1295400"/>
            <a:ext cx="0" cy="5410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>
            <a:off x="6096000" y="1295400"/>
            <a:ext cx="0" cy="5410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>
            <a:off x="7924800" y="1295400"/>
            <a:ext cx="0" cy="5410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914400" y="13716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2286000" y="2209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3" name="Rectangle 17"/>
          <p:cNvSpPr>
            <a:spLocks noChangeArrowheads="1"/>
          </p:cNvSpPr>
          <p:nvPr/>
        </p:nvSpPr>
        <p:spPr bwMode="auto">
          <a:xfrm>
            <a:off x="2286000" y="31242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4038600" y="1676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5" name="Rectangle 19"/>
          <p:cNvSpPr>
            <a:spLocks noChangeArrowheads="1"/>
          </p:cNvSpPr>
          <p:nvPr/>
        </p:nvSpPr>
        <p:spPr bwMode="auto">
          <a:xfrm>
            <a:off x="4038600" y="3810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4038600" y="4572000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5943600" y="518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7772400" y="5791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219200" y="1447800"/>
            <a:ext cx="2209800" cy="350838"/>
            <a:chOff x="672" y="816"/>
            <a:chExt cx="1392" cy="221"/>
          </a:xfrm>
        </p:grpSpPr>
        <p:sp>
          <p:nvSpPr>
            <p:cNvPr id="101401" name="Freeform 25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1404" name="Text Box 28"/>
            <p:cNvSpPr txBox="1">
              <a:spLocks noChangeArrowheads="1"/>
            </p:cNvSpPr>
            <p:nvPr/>
          </p:nvSpPr>
          <p:spPr bwMode="auto">
            <a:xfrm>
              <a:off x="969" y="864"/>
              <a:ext cx="109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Register/Admin Patient</a:t>
              </a: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219200" y="1905000"/>
            <a:ext cx="2819400" cy="457200"/>
            <a:chOff x="672" y="1104"/>
            <a:chExt cx="1776" cy="288"/>
          </a:xfrm>
        </p:grpSpPr>
        <p:sp>
          <p:nvSpPr>
            <p:cNvPr id="101402" name="Line 26"/>
            <p:cNvSpPr>
              <a:spLocks noChangeShapeType="1"/>
            </p:cNvSpPr>
            <p:nvPr/>
          </p:nvSpPr>
          <p:spPr bwMode="auto">
            <a:xfrm>
              <a:off x="672" y="1104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403" name="Line 27"/>
            <p:cNvSpPr>
              <a:spLocks noChangeShapeType="1"/>
            </p:cNvSpPr>
            <p:nvPr/>
          </p:nvSpPr>
          <p:spPr bwMode="auto">
            <a:xfrm>
              <a:off x="672" y="139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405" name="Text Box 29"/>
            <p:cNvSpPr txBox="1">
              <a:spLocks noChangeArrowheads="1"/>
            </p:cNvSpPr>
            <p:nvPr/>
          </p:nvSpPr>
          <p:spPr bwMode="auto">
            <a:xfrm>
              <a:off x="768" y="1123"/>
              <a:ext cx="13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2590800" y="3200400"/>
            <a:ext cx="1466850" cy="304800"/>
            <a:chOff x="1536" y="1920"/>
            <a:chExt cx="924" cy="192"/>
          </a:xfrm>
        </p:grpSpPr>
        <p:sp>
          <p:nvSpPr>
            <p:cNvPr id="101406" name="Freeform 30"/>
            <p:cNvSpPr>
              <a:spLocks/>
            </p:cNvSpPr>
            <p:nvPr/>
          </p:nvSpPr>
          <p:spPr bwMode="auto">
            <a:xfrm>
              <a:off x="1536" y="1920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1407" name="Text Box 31"/>
            <p:cNvSpPr txBox="1">
              <a:spLocks noChangeArrowheads="1"/>
            </p:cNvSpPr>
            <p:nvPr/>
          </p:nvSpPr>
          <p:spPr bwMode="auto">
            <a:xfrm>
              <a:off x="1785" y="1939"/>
              <a:ext cx="6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Create Order</a:t>
              </a: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2590800" y="3962400"/>
            <a:ext cx="1447800" cy="715963"/>
            <a:chOff x="1536" y="2400"/>
            <a:chExt cx="912" cy="451"/>
          </a:xfrm>
        </p:grpSpPr>
        <p:sp>
          <p:nvSpPr>
            <p:cNvPr id="101408" name="Line 32"/>
            <p:cNvSpPr>
              <a:spLocks noChangeShapeType="1"/>
            </p:cNvSpPr>
            <p:nvPr/>
          </p:nvSpPr>
          <p:spPr bwMode="auto">
            <a:xfrm>
              <a:off x="1536" y="240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409" name="Text Box 33"/>
            <p:cNvSpPr txBox="1">
              <a:spLocks noChangeArrowheads="1"/>
            </p:cNvSpPr>
            <p:nvPr/>
          </p:nvSpPr>
          <p:spPr bwMode="auto">
            <a:xfrm>
              <a:off x="1645" y="2448"/>
              <a:ext cx="75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 -New [RAD-2]</a:t>
              </a:r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4343400" y="4648200"/>
            <a:ext cx="3313113" cy="304800"/>
            <a:chOff x="2640" y="2832"/>
            <a:chExt cx="2087" cy="192"/>
          </a:xfrm>
        </p:grpSpPr>
        <p:sp>
          <p:nvSpPr>
            <p:cNvPr id="101410" name="Freeform 34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1411" name="Text Box 35"/>
            <p:cNvSpPr txBox="1">
              <a:spLocks noChangeArrowheads="1"/>
            </p:cNvSpPr>
            <p:nvPr/>
          </p:nvSpPr>
          <p:spPr bwMode="auto">
            <a:xfrm>
              <a:off x="2889" y="2851"/>
              <a:ext cx="183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 and assign protocol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4300538" y="5334000"/>
            <a:ext cx="1643062" cy="533400"/>
            <a:chOff x="2613" y="3264"/>
            <a:chExt cx="1035" cy="336"/>
          </a:xfrm>
        </p:grpSpPr>
        <p:sp>
          <p:nvSpPr>
            <p:cNvPr id="101412" name="Line 36"/>
            <p:cNvSpPr>
              <a:spLocks noChangeShapeType="1"/>
            </p:cNvSpPr>
            <p:nvPr/>
          </p:nvSpPr>
          <p:spPr bwMode="auto">
            <a:xfrm>
              <a:off x="2640" y="3264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413" name="Text Box 37"/>
            <p:cNvSpPr txBox="1">
              <a:spLocks noChangeArrowheads="1"/>
            </p:cNvSpPr>
            <p:nvPr/>
          </p:nvSpPr>
          <p:spPr bwMode="auto">
            <a:xfrm>
              <a:off x="2613" y="3312"/>
              <a:ext cx="9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343400" y="6019800"/>
            <a:ext cx="3429000" cy="304800"/>
            <a:chOff x="2640" y="3696"/>
            <a:chExt cx="2160" cy="192"/>
          </a:xfrm>
        </p:grpSpPr>
        <p:sp>
          <p:nvSpPr>
            <p:cNvPr id="101414" name="Line 38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415" name="Text Box 39"/>
            <p:cNvSpPr txBox="1">
              <a:spLocks noChangeArrowheads="1"/>
            </p:cNvSpPr>
            <p:nvPr/>
          </p:nvSpPr>
          <p:spPr bwMode="auto">
            <a:xfrm>
              <a:off x="3016" y="3715"/>
              <a:ext cx="149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3276600" y="76200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000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检查预约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患者登记－</a:t>
            </a:r>
            <a:r>
              <a:rPr kumimoji="0" lang="en-US" altLang="zh-CN" sz="4000" b="1" smtClean="0">
                <a:solidFill>
                  <a:srgbClr val="FFAE0D"/>
                </a:solidFill>
                <a:ea typeface="宋体" pitchFamily="2" charset="-122"/>
              </a:rPr>
              <a:t>Patient Registration</a:t>
            </a:r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838200" y="1371600"/>
            <a:ext cx="76200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使用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HL7 ADT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消息传递信息</a:t>
            </a: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ADT^A01：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住院患者登记</a:t>
            </a:r>
          </a:p>
          <a:p>
            <a:pPr>
              <a:buFont typeface="Wingdings" pitchFamily="2" charset="2"/>
              <a:buChar char="Ø"/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ADT^A04：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门诊患者登记</a:t>
            </a:r>
          </a:p>
          <a:p>
            <a:pPr>
              <a:buFont typeface="Wingdings" pitchFamily="2" charset="2"/>
              <a:buChar char="Ø"/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ADT^A05：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住院患者提前登记</a:t>
            </a:r>
          </a:p>
          <a:p>
            <a:pPr>
              <a:buFont typeface="Wingdings" pitchFamily="2" charset="2"/>
              <a:buChar char="Ø"/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ADT^A11：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取消住院或门诊患者登记</a:t>
            </a:r>
          </a:p>
          <a:p>
            <a:pPr>
              <a:buFont typeface="Wingdings" pitchFamily="2" charset="2"/>
              <a:buChar char="Ø"/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ADT^A38：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取消住院患者提前登记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153400" cy="863600"/>
          </a:xfrm>
        </p:spPr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生成指令管理－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Placer Order Management</a:t>
            </a:r>
          </a:p>
        </p:txBody>
      </p:sp>
      <p:sp>
        <p:nvSpPr>
          <p:cNvPr id="110609" name="Text Box 17"/>
          <p:cNvSpPr txBox="1">
            <a:spLocks noChangeArrowheads="1"/>
          </p:cNvSpPr>
          <p:nvPr/>
        </p:nvSpPr>
        <p:spPr bwMode="auto">
          <a:xfrm>
            <a:off x="609600" y="1419225"/>
            <a:ext cx="8229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HL7 ORM^O01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消息传递指令信息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由检查指令发出者（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Placer）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根据医嘱生成检查指令，发送给指令执行者（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Filler）。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指令发出者也可以取消或者中断之前发出的检查指令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发出新的检查指令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ORC-1: NW</a:t>
            </a:r>
          </a:p>
          <a:p>
            <a:pPr lvl="1"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取消检查指令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ORC-1: CA</a:t>
            </a:r>
          </a:p>
          <a:p>
            <a:pPr lvl="1"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中断检查指令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ORC-1: DC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检查过程预约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－Procedure Scheduled</a:t>
            </a:r>
          </a:p>
        </p:txBody>
      </p:sp>
      <p:sp>
        <p:nvSpPr>
          <p:cNvPr id="106512" name="Text Box 16"/>
          <p:cNvSpPr txBox="1">
            <a:spLocks noChangeArrowheads="1"/>
          </p:cNvSpPr>
          <p:nvPr/>
        </p:nvSpPr>
        <p:spPr bwMode="auto">
          <a:xfrm>
            <a:off x="990600" y="1558925"/>
            <a:ext cx="7696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由检查指令执行者（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生成根据医嘱生成检查指令，发送给图像管理者（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Image Manager）。</a:t>
            </a: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HL7 ORM^O01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消息传递指令信息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预定新的检查指令 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ORC-1: NW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ORC-5: SC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686800" cy="838200"/>
          </a:xfrm>
        </p:spPr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查询设备工作列表－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Query Modality Worklist</a:t>
            </a:r>
          </a:p>
        </p:txBody>
      </p:sp>
      <p:sp>
        <p:nvSpPr>
          <p:cNvPr id="112655" name="Text Box 15"/>
          <p:cNvSpPr txBox="1">
            <a:spLocks noChangeArrowheads="1"/>
          </p:cNvSpPr>
          <p:nvPr/>
        </p:nvSpPr>
        <p:spPr bwMode="auto">
          <a:xfrm>
            <a:off x="381000" y="1066800"/>
            <a:ext cx="830580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由检查指令执行者（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Filler）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生成设备工作列表。</a:t>
            </a:r>
          </a:p>
          <a:p>
            <a:endParaRPr lang="zh-CN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设备（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Modality）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通过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DICOM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查询服务获取工作列表。</a:t>
            </a:r>
          </a:p>
          <a:p>
            <a:pPr>
              <a:buFont typeface="Wingdings" pitchFamily="2" charset="2"/>
              <a:buChar char="Ø"/>
            </a:pPr>
            <a:endParaRPr lang="zh-CN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基于患者的查询 (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Based Query)</a:t>
            </a:r>
          </a:p>
          <a:p>
            <a:pPr>
              <a:buClr>
                <a:schemeClr val="tx1"/>
              </a:buClr>
            </a:pP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患者姓名(0010，0010)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患者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ID(0010，0020)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访问号(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Accession Number)(0008，0050)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请求过程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ID(Requested Procedure ID)(0040，1001)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宽泛查询(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Broad Query)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预约的过程开始时间(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Scheduled Procedure Step Start Time)         (0040，0002)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设备(0008，0060)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站点应用程序名称(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Scheduled Station AE Title)(0040，0001)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308225" y="3625850"/>
            <a:ext cx="1905000" cy="869950"/>
            <a:chOff x="2308225" y="3625850"/>
            <a:chExt cx="1905000" cy="869950"/>
          </a:xfrm>
        </p:grpSpPr>
        <p:grpSp>
          <p:nvGrpSpPr>
            <p:cNvPr id="45101" name="Group 1090"/>
            <p:cNvGrpSpPr>
              <a:grpSpLocks/>
            </p:cNvGrpSpPr>
            <p:nvPr/>
          </p:nvGrpSpPr>
          <p:grpSpPr bwMode="auto">
            <a:xfrm>
              <a:off x="2308225" y="3625850"/>
              <a:ext cx="1905000" cy="869950"/>
              <a:chOff x="672" y="1276"/>
              <a:chExt cx="1200" cy="548"/>
            </a:xfrm>
          </p:grpSpPr>
          <p:sp>
            <p:nvSpPr>
              <p:cNvPr id="213004" name="Line 1036"/>
              <p:cNvSpPr>
                <a:spLocks noChangeShapeType="1"/>
              </p:cNvSpPr>
              <p:nvPr/>
            </p:nvSpPr>
            <p:spPr bwMode="auto">
              <a:xfrm>
                <a:off x="672" y="1488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3005" name="Text Box 1037"/>
              <p:cNvSpPr txBox="1">
                <a:spLocks noChangeArrowheads="1"/>
              </p:cNvSpPr>
              <p:nvPr/>
            </p:nvSpPr>
            <p:spPr bwMode="auto">
              <a:xfrm>
                <a:off x="982" y="1276"/>
                <a:ext cx="73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ORM^O01</a:t>
                </a:r>
              </a:p>
            </p:txBody>
          </p:sp>
          <p:sp>
            <p:nvSpPr>
              <p:cNvPr id="213009" name="Text Box 1041"/>
              <p:cNvSpPr txBox="1">
                <a:spLocks noChangeArrowheads="1"/>
              </p:cNvSpPr>
              <p:nvPr/>
            </p:nvSpPr>
            <p:spPr bwMode="auto">
              <a:xfrm>
                <a:off x="997" y="1612"/>
                <a:ext cx="71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ORR^O02</a:t>
                </a:r>
              </a:p>
            </p:txBody>
          </p:sp>
        </p:grpSp>
        <p:cxnSp>
          <p:nvCxnSpPr>
            <p:cNvPr id="45102" name="Straight Arrow Connector 50"/>
            <p:cNvCxnSpPr>
              <a:cxnSpLocks noChangeShapeType="1"/>
            </p:cNvCxnSpPr>
            <p:nvPr/>
          </p:nvCxnSpPr>
          <p:spPr bwMode="auto">
            <a:xfrm rot="10800000">
              <a:off x="2590800" y="4191000"/>
              <a:ext cx="16002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213040" name="Line 1072"/>
          <p:cNvSpPr>
            <a:spLocks noChangeShapeType="1"/>
          </p:cNvSpPr>
          <p:nvPr/>
        </p:nvSpPr>
        <p:spPr bwMode="auto">
          <a:xfrm>
            <a:off x="8480425" y="1676400"/>
            <a:ext cx="0" cy="4876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94" name="Line 1026"/>
          <p:cNvSpPr>
            <a:spLocks noChangeShapeType="1"/>
          </p:cNvSpPr>
          <p:nvPr/>
        </p:nvSpPr>
        <p:spPr bwMode="auto">
          <a:xfrm>
            <a:off x="2438400" y="1676400"/>
            <a:ext cx="0" cy="4953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95" name="Line 1027"/>
          <p:cNvSpPr>
            <a:spLocks noChangeShapeType="1"/>
          </p:cNvSpPr>
          <p:nvPr/>
        </p:nvSpPr>
        <p:spPr bwMode="auto">
          <a:xfrm>
            <a:off x="4365625" y="1676400"/>
            <a:ext cx="0" cy="4876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96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12997" name="Text Box 1029"/>
          <p:cNvSpPr txBox="1">
            <a:spLocks noChangeArrowheads="1"/>
          </p:cNvSpPr>
          <p:nvPr/>
        </p:nvSpPr>
        <p:spPr bwMode="auto">
          <a:xfrm>
            <a:off x="5965825" y="990600"/>
            <a:ext cx="11334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12998" name="Text Box 1030"/>
          <p:cNvSpPr txBox="1">
            <a:spLocks noChangeArrowheads="1"/>
          </p:cNvSpPr>
          <p:nvPr/>
        </p:nvSpPr>
        <p:spPr bwMode="auto">
          <a:xfrm>
            <a:off x="3679825" y="990600"/>
            <a:ext cx="13382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12999" name="Text Box 1031"/>
          <p:cNvSpPr txBox="1">
            <a:spLocks noChangeArrowheads="1"/>
          </p:cNvSpPr>
          <p:nvPr/>
        </p:nvSpPr>
        <p:spPr bwMode="auto">
          <a:xfrm>
            <a:off x="1981200" y="990600"/>
            <a:ext cx="83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13000" name="Line 1032"/>
          <p:cNvSpPr>
            <a:spLocks noChangeShapeType="1"/>
          </p:cNvSpPr>
          <p:nvPr/>
        </p:nvSpPr>
        <p:spPr bwMode="auto">
          <a:xfrm>
            <a:off x="6499225" y="1676400"/>
            <a:ext cx="0" cy="4876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3002" name="Rectangle 1034"/>
          <p:cNvSpPr>
            <a:spLocks noChangeArrowheads="1"/>
          </p:cNvSpPr>
          <p:nvPr/>
        </p:nvSpPr>
        <p:spPr bwMode="auto">
          <a:xfrm>
            <a:off x="6346825" y="45720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3006" name="Rectangle 1038"/>
          <p:cNvSpPr>
            <a:spLocks noChangeArrowheads="1"/>
          </p:cNvSpPr>
          <p:nvPr/>
        </p:nvSpPr>
        <p:spPr bwMode="auto">
          <a:xfrm>
            <a:off x="4213225" y="3733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3017" name="Rectangle 1049"/>
          <p:cNvSpPr>
            <a:spLocks noChangeArrowheads="1"/>
          </p:cNvSpPr>
          <p:nvPr/>
        </p:nvSpPr>
        <p:spPr bwMode="auto">
          <a:xfrm>
            <a:off x="8328025" y="55499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1092"/>
          <p:cNvGrpSpPr>
            <a:grpSpLocks/>
          </p:cNvGrpSpPr>
          <p:nvPr/>
        </p:nvGrpSpPr>
        <p:grpSpPr bwMode="auto">
          <a:xfrm>
            <a:off x="4518025" y="5441950"/>
            <a:ext cx="3810000" cy="946150"/>
            <a:chOff x="2064" y="2736"/>
            <a:chExt cx="2400" cy="596"/>
          </a:xfrm>
        </p:grpSpPr>
        <p:sp>
          <p:nvSpPr>
            <p:cNvPr id="213015" name="Line 1047"/>
            <p:cNvSpPr>
              <a:spLocks noChangeShapeType="1"/>
            </p:cNvSpPr>
            <p:nvPr/>
          </p:nvSpPr>
          <p:spPr bwMode="auto">
            <a:xfrm>
              <a:off x="2064" y="309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016" name="Text Box 1048"/>
            <p:cNvSpPr txBox="1">
              <a:spLocks noChangeArrowheads="1"/>
            </p:cNvSpPr>
            <p:nvPr/>
          </p:nvSpPr>
          <p:spPr bwMode="auto">
            <a:xfrm>
              <a:off x="3504" y="2736"/>
              <a:ext cx="78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  <p:sp>
          <p:nvSpPr>
            <p:cNvPr id="213019" name="Line 1051"/>
            <p:cNvSpPr>
              <a:spLocks noChangeShapeType="1"/>
            </p:cNvSpPr>
            <p:nvPr/>
          </p:nvSpPr>
          <p:spPr bwMode="auto">
            <a:xfrm>
              <a:off x="2064" y="2948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020" name="Text Box 1052"/>
            <p:cNvSpPr txBox="1">
              <a:spLocks noChangeArrowheads="1"/>
            </p:cNvSpPr>
            <p:nvPr/>
          </p:nvSpPr>
          <p:spPr bwMode="auto">
            <a:xfrm>
              <a:off x="3504" y="3120"/>
              <a:ext cx="8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sp>
        <p:nvSpPr>
          <p:cNvPr id="213034" name="Rectangle 1066"/>
          <p:cNvSpPr>
            <a:spLocks noChangeArrowheads="1"/>
          </p:cNvSpPr>
          <p:nvPr/>
        </p:nvSpPr>
        <p:spPr bwMode="auto">
          <a:xfrm>
            <a:off x="2286000" y="3733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1091"/>
          <p:cNvGrpSpPr>
            <a:grpSpLocks/>
          </p:cNvGrpSpPr>
          <p:nvPr/>
        </p:nvGrpSpPr>
        <p:grpSpPr bwMode="auto">
          <a:xfrm>
            <a:off x="4518025" y="4495800"/>
            <a:ext cx="1828800" cy="946150"/>
            <a:chOff x="2064" y="1968"/>
            <a:chExt cx="1152" cy="596"/>
          </a:xfrm>
        </p:grpSpPr>
        <p:sp>
          <p:nvSpPr>
            <p:cNvPr id="213003" name="Line 1035"/>
            <p:cNvSpPr>
              <a:spLocks noChangeShapeType="1"/>
            </p:cNvSpPr>
            <p:nvPr/>
          </p:nvSpPr>
          <p:spPr bwMode="auto">
            <a:xfrm>
              <a:off x="2064" y="216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036" name="Line 1068"/>
            <p:cNvSpPr>
              <a:spLocks noChangeShapeType="1"/>
            </p:cNvSpPr>
            <p:nvPr/>
          </p:nvSpPr>
          <p:spPr bwMode="auto">
            <a:xfrm>
              <a:off x="2064" y="230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037" name="Text Box 1069"/>
            <p:cNvSpPr txBox="1">
              <a:spLocks noChangeArrowheads="1"/>
            </p:cNvSpPr>
            <p:nvPr/>
          </p:nvSpPr>
          <p:spPr bwMode="auto">
            <a:xfrm>
              <a:off x="2244" y="1968"/>
              <a:ext cx="7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13038" name="Text Box 1070"/>
            <p:cNvSpPr txBox="1">
              <a:spLocks noChangeArrowheads="1"/>
            </p:cNvSpPr>
            <p:nvPr/>
          </p:nvSpPr>
          <p:spPr bwMode="auto">
            <a:xfrm>
              <a:off x="2244" y="2352"/>
              <a:ext cx="71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sp>
        <p:nvSpPr>
          <p:cNvPr id="213039" name="Text Box 1071"/>
          <p:cNvSpPr txBox="1">
            <a:spLocks noChangeArrowheads="1"/>
          </p:cNvSpPr>
          <p:nvPr/>
        </p:nvSpPr>
        <p:spPr bwMode="auto">
          <a:xfrm>
            <a:off x="7947025" y="1143000"/>
            <a:ext cx="1044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13044" name="Rectangle 1076"/>
          <p:cNvSpPr>
            <a:spLocks noChangeArrowheads="1"/>
          </p:cNvSpPr>
          <p:nvPr/>
        </p:nvSpPr>
        <p:spPr bwMode="auto">
          <a:xfrm>
            <a:off x="4213225" y="55499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3057" name="Rectangle 1089"/>
          <p:cNvSpPr>
            <a:spLocks noChangeArrowheads="1"/>
          </p:cNvSpPr>
          <p:nvPr/>
        </p:nvSpPr>
        <p:spPr bwMode="auto">
          <a:xfrm>
            <a:off x="4213225" y="46482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" name="Line 1026"/>
          <p:cNvSpPr>
            <a:spLocks noChangeShapeType="1"/>
          </p:cNvSpPr>
          <p:nvPr/>
        </p:nvSpPr>
        <p:spPr bwMode="auto">
          <a:xfrm>
            <a:off x="609600" y="1676400"/>
            <a:ext cx="0" cy="4953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" name="Text Box 1031"/>
          <p:cNvSpPr txBox="1">
            <a:spLocks noChangeArrowheads="1"/>
          </p:cNvSpPr>
          <p:nvPr/>
        </p:nvSpPr>
        <p:spPr bwMode="auto">
          <a:xfrm>
            <a:off x="228600" y="990600"/>
            <a:ext cx="83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34" name="Rectangle 1066"/>
          <p:cNvSpPr>
            <a:spLocks noChangeArrowheads="1"/>
          </p:cNvSpPr>
          <p:nvPr/>
        </p:nvSpPr>
        <p:spPr bwMode="auto">
          <a:xfrm>
            <a:off x="457200" y="1752600"/>
            <a:ext cx="3048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" name="Rectangle 1066"/>
          <p:cNvSpPr>
            <a:spLocks noChangeArrowheads="1"/>
          </p:cNvSpPr>
          <p:nvPr/>
        </p:nvSpPr>
        <p:spPr bwMode="auto">
          <a:xfrm>
            <a:off x="2263775" y="1752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6" name="Rectangle 1066"/>
          <p:cNvSpPr>
            <a:spLocks noChangeArrowheads="1"/>
          </p:cNvSpPr>
          <p:nvPr/>
        </p:nvSpPr>
        <p:spPr bwMode="auto">
          <a:xfrm>
            <a:off x="4191000" y="26670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762000" y="1566863"/>
            <a:ext cx="1524000" cy="339725"/>
            <a:chOff x="762000" y="1566446"/>
            <a:chExt cx="1524000" cy="340142"/>
          </a:xfrm>
        </p:grpSpPr>
        <p:cxnSp>
          <p:nvCxnSpPr>
            <p:cNvPr id="45091" name="Straight Arrow Connector 42"/>
            <p:cNvCxnSpPr>
              <a:cxnSpLocks noChangeShapeType="1"/>
            </p:cNvCxnSpPr>
            <p:nvPr/>
          </p:nvCxnSpPr>
          <p:spPr bwMode="auto">
            <a:xfrm>
              <a:off x="762000" y="1905000"/>
              <a:ext cx="15240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2" name="TextBox 51"/>
            <p:cNvSpPr txBox="1"/>
            <p:nvPr/>
          </p:nvSpPr>
          <p:spPr>
            <a:xfrm>
              <a:off x="1176338" y="1566446"/>
              <a:ext cx="804862" cy="338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ADT^*</a:t>
              </a:r>
            </a:p>
          </p:txBody>
        </p:sp>
      </p:grpSp>
      <p:grpSp>
        <p:nvGrpSpPr>
          <p:cNvPr id="7" name="Group 63"/>
          <p:cNvGrpSpPr>
            <a:grpSpLocks/>
          </p:cNvGrpSpPr>
          <p:nvPr/>
        </p:nvGrpSpPr>
        <p:grpSpPr bwMode="auto">
          <a:xfrm>
            <a:off x="762000" y="2481263"/>
            <a:ext cx="3429000" cy="339725"/>
            <a:chOff x="762000" y="2480846"/>
            <a:chExt cx="3429000" cy="340142"/>
          </a:xfrm>
        </p:grpSpPr>
        <p:cxnSp>
          <p:nvCxnSpPr>
            <p:cNvPr id="45089" name="Straight Arrow Connector 46"/>
            <p:cNvCxnSpPr>
              <a:cxnSpLocks noChangeShapeType="1"/>
            </p:cNvCxnSpPr>
            <p:nvPr/>
          </p:nvCxnSpPr>
          <p:spPr bwMode="auto">
            <a:xfrm>
              <a:off x="762000" y="2819400"/>
              <a:ext cx="34290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8" name="TextBox 57"/>
            <p:cNvSpPr txBox="1"/>
            <p:nvPr/>
          </p:nvSpPr>
          <p:spPr>
            <a:xfrm>
              <a:off x="2743200" y="2480846"/>
              <a:ext cx="804863" cy="338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ADT^*</a:t>
              </a:r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762000" y="2208213"/>
            <a:ext cx="1501775" cy="339725"/>
            <a:chOff x="762001" y="2208211"/>
            <a:chExt cx="1501775" cy="340143"/>
          </a:xfrm>
        </p:grpSpPr>
        <p:cxnSp>
          <p:nvCxnSpPr>
            <p:cNvPr id="45087" name="Straight Arrow Connector 44"/>
            <p:cNvCxnSpPr>
              <a:cxnSpLocks noChangeShapeType="1"/>
            </p:cNvCxnSpPr>
            <p:nvPr/>
          </p:nvCxnSpPr>
          <p:spPr bwMode="auto">
            <a:xfrm rot="10800000">
              <a:off x="762001" y="2208211"/>
              <a:ext cx="150177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9" name="TextBox 58"/>
            <p:cNvSpPr txBox="1"/>
            <p:nvPr/>
          </p:nvSpPr>
          <p:spPr>
            <a:xfrm>
              <a:off x="1219201" y="2209800"/>
              <a:ext cx="62706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</a:t>
              </a:r>
            </a:p>
          </p:txBody>
        </p:sp>
      </p:grp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762000" y="3124200"/>
            <a:ext cx="3429000" cy="338138"/>
            <a:chOff x="762000" y="3124200"/>
            <a:chExt cx="3429000" cy="338554"/>
          </a:xfrm>
        </p:grpSpPr>
        <p:cxnSp>
          <p:nvCxnSpPr>
            <p:cNvPr id="45085" name="Straight Arrow Connector 48"/>
            <p:cNvCxnSpPr>
              <a:cxnSpLocks noChangeShapeType="1"/>
            </p:cNvCxnSpPr>
            <p:nvPr/>
          </p:nvCxnSpPr>
          <p:spPr bwMode="auto">
            <a:xfrm rot="10800000">
              <a:off x="762000" y="3124200"/>
              <a:ext cx="34290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0" name="TextBox 59"/>
            <p:cNvSpPr txBox="1"/>
            <p:nvPr/>
          </p:nvSpPr>
          <p:spPr>
            <a:xfrm>
              <a:off x="2743200" y="3124200"/>
              <a:ext cx="62706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</a:t>
              </a:r>
            </a:p>
          </p:txBody>
        </p:sp>
      </p:grpSp>
      <p:sp>
        <p:nvSpPr>
          <p:cNvPr id="61" name="Text Box 1037"/>
          <p:cNvSpPr txBox="1">
            <a:spLocks noChangeArrowheads="1"/>
          </p:cNvSpPr>
          <p:nvPr/>
        </p:nvSpPr>
        <p:spPr bwMode="auto">
          <a:xfrm>
            <a:off x="4672013" y="1712913"/>
            <a:ext cx="1652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A01, A04, A05,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A11, A38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2667000"/>
            <a:ext cx="2895600" cy="838200"/>
          </a:xfrm>
        </p:spPr>
        <p:txBody>
          <a:bodyPr/>
          <a:lstStyle/>
          <a:p>
            <a:pPr eaLnBrk="1" hangingPunct="1"/>
            <a:r>
              <a:rPr kumimoji="0" lang="zh-CN" altLang="en-US" sz="4800" smtClean="0">
                <a:solidFill>
                  <a:schemeClr val="accent1"/>
                </a:solidFill>
                <a:ea typeface="宋体" pitchFamily="2" charset="-122"/>
              </a:rPr>
              <a:t>检查执行</a:t>
            </a: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2819400" y="152400"/>
            <a:ext cx="350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000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预约工作流程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533400" y="457200"/>
            <a:ext cx="8778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</a:t>
            </a:r>
          </a:p>
          <a:p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6629400" y="457200"/>
            <a:ext cx="15049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267200" y="457200"/>
            <a:ext cx="18653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Manager</a:t>
            </a:r>
          </a:p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Archive</a:t>
            </a: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2209800" y="457200"/>
            <a:ext cx="14287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20840" name="Line 8"/>
          <p:cNvSpPr>
            <a:spLocks noChangeShapeType="1"/>
          </p:cNvSpPr>
          <p:nvPr/>
        </p:nvSpPr>
        <p:spPr bwMode="auto">
          <a:xfrm>
            <a:off x="914400" y="1143000"/>
            <a:ext cx="0" cy="5715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>
            <a:off x="2878138" y="1143000"/>
            <a:ext cx="17462" cy="5715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5164138" y="1143000"/>
            <a:ext cx="17462" cy="5715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7297738" y="1143000"/>
            <a:ext cx="17462" cy="5715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5011738" y="178276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5011738" y="2971800"/>
            <a:ext cx="3048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>
            <a:off x="7145338" y="178276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2725738" y="178276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7145338" y="2438400"/>
            <a:ext cx="304800" cy="213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7450138" y="2514600"/>
            <a:ext cx="1465262" cy="457200"/>
            <a:chOff x="4645" y="1296"/>
            <a:chExt cx="923" cy="288"/>
          </a:xfrm>
        </p:grpSpPr>
        <p:sp>
          <p:nvSpPr>
            <p:cNvPr id="120852" name="Freeform 20"/>
            <p:cNvSpPr>
              <a:spLocks/>
            </p:cNvSpPr>
            <p:nvPr/>
          </p:nvSpPr>
          <p:spPr bwMode="auto">
            <a:xfrm>
              <a:off x="4645" y="129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0855" name="Text Box 23"/>
            <p:cNvSpPr txBox="1">
              <a:spLocks noChangeArrowheads="1"/>
            </p:cNvSpPr>
            <p:nvPr/>
          </p:nvSpPr>
          <p:spPr bwMode="auto">
            <a:xfrm>
              <a:off x="4953" y="1296"/>
              <a:ext cx="6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Perform Acquisition</a:t>
              </a: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316538" y="1371600"/>
            <a:ext cx="1828800" cy="639763"/>
            <a:chOff x="3301" y="576"/>
            <a:chExt cx="1152" cy="403"/>
          </a:xfrm>
        </p:grpSpPr>
        <p:sp>
          <p:nvSpPr>
            <p:cNvPr id="120853" name="Line 21"/>
            <p:cNvSpPr>
              <a:spLocks noChangeShapeType="1"/>
            </p:cNvSpPr>
            <p:nvPr/>
          </p:nvSpPr>
          <p:spPr bwMode="auto">
            <a:xfrm>
              <a:off x="3301" y="979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856" name="Text Box 24"/>
            <p:cNvSpPr txBox="1">
              <a:spLocks noChangeArrowheads="1"/>
            </p:cNvSpPr>
            <p:nvPr/>
          </p:nvSpPr>
          <p:spPr bwMode="auto">
            <a:xfrm>
              <a:off x="3397" y="576"/>
              <a:ext cx="100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 In Progress [RAD-6]</a:t>
              </a:r>
            </a:p>
          </p:txBody>
        </p:sp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5316538" y="2743200"/>
            <a:ext cx="1828800" cy="457200"/>
            <a:chOff x="3301" y="1440"/>
            <a:chExt cx="1152" cy="288"/>
          </a:xfrm>
        </p:grpSpPr>
        <p:sp>
          <p:nvSpPr>
            <p:cNvPr id="120862" name="Text Box 30"/>
            <p:cNvSpPr txBox="1">
              <a:spLocks noChangeArrowheads="1"/>
            </p:cNvSpPr>
            <p:nvPr/>
          </p:nvSpPr>
          <p:spPr bwMode="auto">
            <a:xfrm>
              <a:off x="3493" y="1440"/>
              <a:ext cx="8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Image Stored [RAD-8]</a:t>
              </a:r>
            </a:p>
          </p:txBody>
        </p:sp>
        <p:sp>
          <p:nvSpPr>
            <p:cNvPr id="120863" name="Line 31"/>
            <p:cNvSpPr>
              <a:spLocks noChangeShapeType="1"/>
            </p:cNvSpPr>
            <p:nvPr/>
          </p:nvSpPr>
          <p:spPr bwMode="auto">
            <a:xfrm>
              <a:off x="3301" y="172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3030538" y="1371600"/>
            <a:ext cx="1981200" cy="639763"/>
            <a:chOff x="1861" y="576"/>
            <a:chExt cx="1248" cy="403"/>
          </a:xfrm>
        </p:grpSpPr>
        <p:sp>
          <p:nvSpPr>
            <p:cNvPr id="120867" name="Line 35"/>
            <p:cNvSpPr>
              <a:spLocks noChangeShapeType="1"/>
            </p:cNvSpPr>
            <p:nvPr/>
          </p:nvSpPr>
          <p:spPr bwMode="auto">
            <a:xfrm>
              <a:off x="1861" y="979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868" name="Text Box 36"/>
            <p:cNvSpPr txBox="1">
              <a:spLocks noChangeArrowheads="1"/>
            </p:cNvSpPr>
            <p:nvPr/>
          </p:nvSpPr>
          <p:spPr bwMode="auto">
            <a:xfrm>
              <a:off x="2053" y="576"/>
              <a:ext cx="100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 In Progress [RAD-6]</a:t>
              </a:r>
            </a:p>
          </p:txBody>
        </p:sp>
      </p:grp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5316538" y="3352800"/>
            <a:ext cx="1828800" cy="457200"/>
            <a:chOff x="3301" y="1872"/>
            <a:chExt cx="1152" cy="288"/>
          </a:xfrm>
        </p:grpSpPr>
        <p:sp>
          <p:nvSpPr>
            <p:cNvPr id="120869" name="Line 37"/>
            <p:cNvSpPr>
              <a:spLocks noChangeShapeType="1"/>
            </p:cNvSpPr>
            <p:nvPr/>
          </p:nvSpPr>
          <p:spPr bwMode="auto">
            <a:xfrm>
              <a:off x="3301" y="216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870" name="Text Box 38"/>
            <p:cNvSpPr txBox="1">
              <a:spLocks noChangeArrowheads="1"/>
            </p:cNvSpPr>
            <p:nvPr/>
          </p:nvSpPr>
          <p:spPr bwMode="auto">
            <a:xfrm>
              <a:off x="3349" y="1872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Presentation State Stored [RAD-9]</a:t>
              </a:r>
            </a:p>
          </p:txBody>
        </p:sp>
      </p:grpSp>
      <p:sp>
        <p:nvSpPr>
          <p:cNvPr id="120871" name="Rectangle 39"/>
          <p:cNvSpPr>
            <a:spLocks noChangeArrowheads="1"/>
          </p:cNvSpPr>
          <p:nvPr/>
        </p:nvSpPr>
        <p:spPr bwMode="auto">
          <a:xfrm>
            <a:off x="5029200" y="518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72" name="Rectangle 40"/>
          <p:cNvSpPr>
            <a:spLocks noChangeArrowheads="1"/>
          </p:cNvSpPr>
          <p:nvPr/>
        </p:nvSpPr>
        <p:spPr bwMode="auto">
          <a:xfrm>
            <a:off x="7162800" y="518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73" name="Rectangle 41"/>
          <p:cNvSpPr>
            <a:spLocks noChangeArrowheads="1"/>
          </p:cNvSpPr>
          <p:nvPr/>
        </p:nvSpPr>
        <p:spPr bwMode="auto">
          <a:xfrm>
            <a:off x="2743200" y="518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3048000" y="4770438"/>
            <a:ext cx="1981200" cy="639762"/>
            <a:chOff x="1872" y="2285"/>
            <a:chExt cx="1248" cy="403"/>
          </a:xfrm>
        </p:grpSpPr>
        <p:sp>
          <p:nvSpPr>
            <p:cNvPr id="120875" name="Line 43"/>
            <p:cNvSpPr>
              <a:spLocks noChangeShapeType="1"/>
            </p:cNvSpPr>
            <p:nvPr/>
          </p:nvSpPr>
          <p:spPr bwMode="auto">
            <a:xfrm>
              <a:off x="1872" y="268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876" name="Text Box 44"/>
            <p:cNvSpPr txBox="1">
              <a:spLocks noChangeArrowheads="1"/>
            </p:cNvSpPr>
            <p:nvPr/>
          </p:nvSpPr>
          <p:spPr bwMode="auto">
            <a:xfrm>
              <a:off x="2016" y="2285"/>
              <a:ext cx="100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 Completed [RAD-7]</a:t>
              </a:r>
            </a:p>
          </p:txBody>
        </p: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5334000" y="4770438"/>
            <a:ext cx="1828800" cy="639762"/>
            <a:chOff x="3312" y="2285"/>
            <a:chExt cx="1152" cy="403"/>
          </a:xfrm>
        </p:grpSpPr>
        <p:sp>
          <p:nvSpPr>
            <p:cNvPr id="120874" name="Text Box 42"/>
            <p:cNvSpPr txBox="1">
              <a:spLocks noChangeArrowheads="1"/>
            </p:cNvSpPr>
            <p:nvPr/>
          </p:nvSpPr>
          <p:spPr bwMode="auto">
            <a:xfrm>
              <a:off x="3408" y="2285"/>
              <a:ext cx="100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 Completed [RAD-7]</a:t>
              </a:r>
            </a:p>
          </p:txBody>
        </p:sp>
        <p:sp>
          <p:nvSpPr>
            <p:cNvPr id="120877" name="Line 45"/>
            <p:cNvSpPr>
              <a:spLocks noChangeShapeType="1"/>
            </p:cNvSpPr>
            <p:nvPr/>
          </p:nvSpPr>
          <p:spPr bwMode="auto">
            <a:xfrm>
              <a:off x="3312" y="26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9" name="Group 65"/>
          <p:cNvGrpSpPr>
            <a:grpSpLocks/>
          </p:cNvGrpSpPr>
          <p:nvPr/>
        </p:nvGrpSpPr>
        <p:grpSpPr bwMode="auto">
          <a:xfrm>
            <a:off x="5334000" y="3886200"/>
            <a:ext cx="1828800" cy="487363"/>
            <a:chOff x="3312" y="2832"/>
            <a:chExt cx="1152" cy="307"/>
          </a:xfrm>
        </p:grpSpPr>
        <p:sp>
          <p:nvSpPr>
            <p:cNvPr id="120880" name="Text Box 48"/>
            <p:cNvSpPr txBox="1">
              <a:spLocks noChangeArrowheads="1"/>
            </p:cNvSpPr>
            <p:nvPr/>
          </p:nvSpPr>
          <p:spPr bwMode="auto">
            <a:xfrm>
              <a:off x="3360" y="2832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Storage Commitment [RAD-10]</a:t>
              </a:r>
            </a:p>
          </p:txBody>
        </p:sp>
        <p:sp>
          <p:nvSpPr>
            <p:cNvPr id="120881" name="Line 49"/>
            <p:cNvSpPr>
              <a:spLocks noChangeShapeType="1"/>
            </p:cNvSpPr>
            <p:nvPr/>
          </p:nvSpPr>
          <p:spPr bwMode="auto">
            <a:xfrm>
              <a:off x="3312" y="3139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0886" name="Rectangle 54"/>
          <p:cNvSpPr>
            <a:spLocks noChangeArrowheads="1"/>
          </p:cNvSpPr>
          <p:nvPr/>
        </p:nvSpPr>
        <p:spPr bwMode="auto">
          <a:xfrm>
            <a:off x="2743200" y="6019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0887" name="Rectangle 55"/>
          <p:cNvSpPr>
            <a:spLocks noChangeArrowheads="1"/>
          </p:cNvSpPr>
          <p:nvPr/>
        </p:nvSpPr>
        <p:spPr bwMode="auto">
          <a:xfrm>
            <a:off x="762000" y="6019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1066800" y="5638800"/>
            <a:ext cx="1981200" cy="646113"/>
            <a:chOff x="624" y="3552"/>
            <a:chExt cx="1248" cy="407"/>
          </a:xfrm>
        </p:grpSpPr>
        <p:sp>
          <p:nvSpPr>
            <p:cNvPr id="120888" name="Line 56"/>
            <p:cNvSpPr>
              <a:spLocks noChangeShapeType="1"/>
            </p:cNvSpPr>
            <p:nvPr/>
          </p:nvSpPr>
          <p:spPr bwMode="auto">
            <a:xfrm>
              <a:off x="624" y="393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889" name="Text Box 57"/>
            <p:cNvSpPr txBox="1">
              <a:spLocks noChangeArrowheads="1"/>
            </p:cNvSpPr>
            <p:nvPr/>
          </p:nvSpPr>
          <p:spPr bwMode="auto">
            <a:xfrm>
              <a:off x="864" y="3552"/>
              <a:ext cx="100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Management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[RAD-3]</a:t>
              </a:r>
            </a:p>
          </p:txBody>
        </p: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7467600" y="1828800"/>
            <a:ext cx="1465263" cy="461963"/>
            <a:chOff x="4645" y="1296"/>
            <a:chExt cx="923" cy="291"/>
          </a:xfrm>
        </p:grpSpPr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645" y="129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4953" y="1296"/>
              <a:ext cx="61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Start Acquisition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sz="4800" b="1" smtClean="0">
                <a:solidFill>
                  <a:srgbClr val="FFAE0D"/>
                </a:solidFill>
                <a:ea typeface="宋体" pitchFamily="2" charset="-122"/>
              </a:rPr>
              <a:t>内容</a:t>
            </a:r>
            <a:endParaRPr kumimoji="0" lang="en-US" sz="4800" b="1" smtClean="0">
              <a:solidFill>
                <a:srgbClr val="FFAE0D"/>
              </a:solidFill>
              <a:ea typeface="宋体" pitchFamily="2" charset="-122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7239000" cy="5791200"/>
          </a:xfrm>
        </p:spPr>
        <p:txBody>
          <a:bodyPr/>
          <a:lstStyle/>
          <a:p>
            <a:pPr eaLnBrk="1" hangingPunct="1">
              <a:buFont typeface="Times" pitchFamily="18" charset="0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kumimoji="0" lang="en-US" altLang="zh-CN" sz="3200" b="1" dirty="0" smtClean="0">
                <a:latin typeface="Helv"/>
                <a:ea typeface="宋体" pitchFamily="2" charset="-122"/>
              </a:rPr>
              <a:t>SWF (</a:t>
            </a:r>
            <a:r>
              <a:rPr kumimoji="0" lang="zh-CN" altLang="en-US" sz="3200" b="1" dirty="0" smtClean="0">
                <a:latin typeface="Helv"/>
                <a:ea typeface="宋体" pitchFamily="2" charset="-122"/>
              </a:rPr>
              <a:t>预约工作流)</a:t>
            </a:r>
            <a:endParaRPr kumimoji="0" lang="en-US" altLang="zh-CN" sz="3200" b="1" dirty="0" smtClean="0">
              <a:latin typeface="Helv"/>
              <a:ea typeface="宋体" pitchFamily="2" charset="-122"/>
            </a:endParaRPr>
          </a:p>
          <a:p>
            <a:pPr lvl="1" eaLnBrk="1" hangingPunct="1"/>
            <a:r>
              <a:rPr kumimoji="0" lang="en-US" altLang="zh-CN" sz="3200" b="1" dirty="0" smtClean="0">
                <a:latin typeface="Helv"/>
                <a:ea typeface="宋体" pitchFamily="2" charset="-122"/>
              </a:rPr>
              <a:t>PIR (</a:t>
            </a:r>
            <a:r>
              <a:rPr kumimoji="0" lang="zh-CN" altLang="en-US" sz="3200" b="1" dirty="0" smtClean="0">
                <a:latin typeface="Helv"/>
                <a:ea typeface="宋体" pitchFamily="2" charset="-122"/>
              </a:rPr>
              <a:t>患者信息整合)</a:t>
            </a:r>
            <a:endParaRPr kumimoji="0" lang="en-US" altLang="zh-CN" sz="3200" b="1" dirty="0" smtClean="0">
              <a:latin typeface="Helv"/>
              <a:ea typeface="宋体" pitchFamily="2" charset="-122"/>
            </a:endParaRPr>
          </a:p>
          <a:p>
            <a:pPr lvl="1" eaLnBrk="1" hangingPunct="1"/>
            <a:r>
              <a:rPr kumimoji="0" lang="en-US" altLang="zh-CN" sz="3200" b="1" dirty="0" smtClean="0">
                <a:latin typeface="Helv"/>
                <a:ea typeface="宋体" pitchFamily="2" charset="-122"/>
              </a:rPr>
              <a:t>CPI</a:t>
            </a:r>
            <a:r>
              <a:rPr kumimoji="0" lang="zh-CN" altLang="en-US" sz="3200" b="1" dirty="0" smtClean="0">
                <a:latin typeface="Helv"/>
                <a:ea typeface="宋体" pitchFamily="2" charset="-122"/>
              </a:rPr>
              <a:t>（影像一致性显示）</a:t>
            </a:r>
            <a:endParaRPr kumimoji="0" lang="en-US" altLang="zh-CN" sz="3200" b="1" dirty="0" smtClean="0">
              <a:latin typeface="Helv"/>
              <a:ea typeface="宋体" pitchFamily="2" charset="-122"/>
            </a:endParaRPr>
          </a:p>
          <a:p>
            <a:pPr lvl="1" eaLnBrk="1" hangingPunct="1"/>
            <a:r>
              <a:rPr kumimoji="0" lang="en-US" altLang="zh-CN" sz="3200" b="1" dirty="0" smtClean="0">
                <a:latin typeface="Helv"/>
                <a:ea typeface="宋体" pitchFamily="2" charset="-122"/>
              </a:rPr>
              <a:t>PDI (</a:t>
            </a:r>
            <a:r>
              <a:rPr kumimoji="0" lang="zh-CN" altLang="en-US" sz="3200" b="1" dirty="0" smtClean="0">
                <a:latin typeface="Helv"/>
                <a:ea typeface="宋体" pitchFamily="2" charset="-122"/>
              </a:rPr>
              <a:t>移动式数据图像)</a:t>
            </a:r>
          </a:p>
          <a:p>
            <a:pPr lvl="1" eaLnBrk="1" hangingPunct="1">
              <a:buFont typeface="Times" pitchFamily="18" charset="0"/>
              <a:buNone/>
            </a:pPr>
            <a:endParaRPr kumimoji="0" lang="en-US" altLang="zh-CN" sz="3200" b="1" dirty="0" smtClean="0">
              <a:latin typeface="Helv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8100"/>
            <a:ext cx="8077200" cy="863600"/>
          </a:xfrm>
        </p:spPr>
        <p:txBody>
          <a:bodyPr/>
          <a:lstStyle/>
          <a:p>
            <a:pPr eaLnBrk="1" hangingPunct="1"/>
            <a:r>
              <a:rPr kumimoji="0" lang="zh-CN" altLang="en-US" sz="2400" b="1" smtClean="0">
                <a:solidFill>
                  <a:srgbClr val="FFAE0D"/>
                </a:solidFill>
                <a:ea typeface="宋体" pitchFamily="2" charset="-122"/>
              </a:rPr>
              <a:t>设备检查进行中－</a:t>
            </a:r>
            <a:r>
              <a:rPr kumimoji="0" lang="en-US" altLang="zh-CN" sz="2400" b="1" smtClean="0">
                <a:solidFill>
                  <a:srgbClr val="FFAE0D"/>
                </a:solidFill>
                <a:ea typeface="宋体" pitchFamily="2" charset="-122"/>
              </a:rPr>
              <a:t>Modality Procedure Step In Progress</a:t>
            </a:r>
          </a:p>
        </p:txBody>
      </p:sp>
      <p:sp>
        <p:nvSpPr>
          <p:cNvPr id="121892" name="Text Box 36"/>
          <p:cNvSpPr txBox="1">
            <a:spLocks noChangeArrowheads="1"/>
          </p:cNvSpPr>
          <p:nvPr/>
        </p:nvSpPr>
        <p:spPr bwMode="auto">
          <a:xfrm>
            <a:off x="457200" y="1716088"/>
            <a:ext cx="85344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由设备（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通知执行过程步骤管理者（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PPSM）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检查已经开始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PPSM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进而通知图像管理者(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IM)/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检查执行者(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OF)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检查已经开始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一般地，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PPSM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会和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或者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集成在一起 </a:t>
            </a:r>
          </a:p>
          <a:p>
            <a:pP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 N-CREATE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实现初始化检查步骤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b="1" smtClean="0">
                <a:solidFill>
                  <a:srgbClr val="FFAE0D"/>
                </a:solidFill>
                <a:ea typeface="宋体" pitchFamily="2" charset="-122"/>
              </a:rPr>
              <a:t>设备图像保存－</a:t>
            </a:r>
            <a:r>
              <a:rPr kumimoji="0" lang="en-US" altLang="zh-CN" sz="2800" b="1" smtClean="0">
                <a:solidFill>
                  <a:srgbClr val="FFAE0D"/>
                </a:solidFill>
                <a:ea typeface="宋体" pitchFamily="2" charset="-122"/>
              </a:rPr>
              <a:t>Modality Image Stored</a:t>
            </a: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609600" y="1795463"/>
            <a:ext cx="83058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由设备（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将获取的图像发送给图像管理者（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IM）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通过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 C-STORE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服务完成图像传输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图像管理者必须支持设备生成的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SOP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类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8100"/>
            <a:ext cx="9144000" cy="863600"/>
          </a:xfrm>
        </p:spPr>
        <p:txBody>
          <a:bodyPr/>
          <a:lstStyle/>
          <a:p>
            <a:pPr eaLnBrk="1" hangingPunct="1"/>
            <a:r>
              <a:rPr kumimoji="0" lang="zh-CN" altLang="en-US" sz="2800" b="1" smtClean="0">
                <a:solidFill>
                  <a:srgbClr val="FFAE0D"/>
                </a:solidFill>
                <a:ea typeface="宋体" pitchFamily="2" charset="-122"/>
              </a:rPr>
              <a:t>设备检查完成</a:t>
            </a:r>
            <a:r>
              <a:rPr kumimoji="0" lang="en-US" altLang="zh-CN" sz="2800" b="1" smtClean="0">
                <a:solidFill>
                  <a:srgbClr val="FFAE0D"/>
                </a:solidFill>
                <a:ea typeface="宋体" pitchFamily="2" charset="-122"/>
              </a:rPr>
              <a:t>－Modality Procedure Step Completed</a:t>
            </a:r>
          </a:p>
        </p:txBody>
      </p:sp>
      <p:sp>
        <p:nvSpPr>
          <p:cNvPr id="128039" name="Text Box 39"/>
          <p:cNvSpPr txBox="1">
            <a:spLocks noChangeArrowheads="1"/>
          </p:cNvSpPr>
          <p:nvPr/>
        </p:nvSpPr>
        <p:spPr bwMode="auto">
          <a:xfrm>
            <a:off x="533400" y="1716088"/>
            <a:ext cx="83058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由设备（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通知执行过程步骤管理者（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PPSM）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检查已经完成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PPSM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进而通知图像管理者(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IM)/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检查执行者(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OF)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检查已经完成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一般地，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PPSM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会和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或者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集成在一起 </a:t>
            </a:r>
          </a:p>
          <a:p>
            <a:pP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 N-SET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将检查步骤状态设为“完成”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图像保存确认－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Storage Commitment</a:t>
            </a:r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8600" y="1709738"/>
            <a:ext cx="88392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由设备（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通知图像管理者（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将图像的所有权从设备转移到图像管理者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在之前的设备图像保存成功后进行此事务</a:t>
            </a:r>
          </a:p>
          <a:p>
            <a:pP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DICOM N-ACTION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N-EVENT-REPORT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完成所有权的转移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在这之后，设备可以清除本机的图像信息，图像管理者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(IM)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负责维护图像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38100"/>
            <a:ext cx="8458200" cy="863600"/>
          </a:xfrm>
        </p:spPr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检查执行管理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－Filler Order Management</a:t>
            </a:r>
          </a:p>
        </p:txBody>
      </p:sp>
      <p:sp>
        <p:nvSpPr>
          <p:cNvPr id="134159" name="Text Box 15"/>
          <p:cNvSpPr txBox="1">
            <a:spLocks noChangeArrowheads="1"/>
          </p:cNvSpPr>
          <p:nvPr/>
        </p:nvSpPr>
        <p:spPr bwMode="auto">
          <a:xfrm>
            <a:off x="609600" y="1219200"/>
            <a:ext cx="82296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由检查指令执行者（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生成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取消或者更新检查状态并通知检查指令发出者  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Placer）.</a:t>
            </a: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HL7 ORM^O01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消息传递指令信息</a:t>
            </a:r>
          </a:p>
          <a:p>
            <a:pPr>
              <a:buClr>
                <a:schemeClr val="tx1"/>
              </a:buClr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ORC-1=SN (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新的检查指令生成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ORC-1=SC (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检查状态更新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lvl="4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ORC-5=CM: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检查指令完成</a:t>
            </a:r>
          </a:p>
          <a:p>
            <a:pPr lvl="4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ORC-5=OD: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检查指令中断</a:t>
            </a:r>
          </a:p>
          <a:p>
            <a:pPr lvl="4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ORC-5=IP: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检查指令正在进行中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ORC-1=OC (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检查取消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98"/>
          <p:cNvGrpSpPr>
            <a:grpSpLocks/>
          </p:cNvGrpSpPr>
          <p:nvPr/>
        </p:nvGrpSpPr>
        <p:grpSpPr bwMode="auto">
          <a:xfrm>
            <a:off x="5257800" y="1824038"/>
            <a:ext cx="2438400" cy="766762"/>
            <a:chOff x="3312" y="1149"/>
            <a:chExt cx="1536" cy="483"/>
          </a:xfrm>
        </p:grpSpPr>
        <p:sp>
          <p:nvSpPr>
            <p:cNvPr id="215078" name="Line 1062"/>
            <p:cNvSpPr>
              <a:spLocks noChangeShapeType="1"/>
            </p:cNvSpPr>
            <p:nvPr/>
          </p:nvSpPr>
          <p:spPr bwMode="auto">
            <a:xfrm flipV="1">
              <a:off x="3312" y="144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81" name="Line 1065"/>
            <p:cNvSpPr>
              <a:spLocks noChangeShapeType="1"/>
            </p:cNvSpPr>
            <p:nvPr/>
          </p:nvSpPr>
          <p:spPr bwMode="auto">
            <a:xfrm>
              <a:off x="3312" y="134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87" name="Text Box 1071"/>
            <p:cNvSpPr txBox="1">
              <a:spLocks noChangeArrowheads="1"/>
            </p:cNvSpPr>
            <p:nvPr/>
          </p:nvSpPr>
          <p:spPr bwMode="auto">
            <a:xfrm>
              <a:off x="3603" y="1149"/>
              <a:ext cx="90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N-CREATE-RQ</a:t>
              </a:r>
            </a:p>
          </p:txBody>
        </p:sp>
        <p:sp>
          <p:nvSpPr>
            <p:cNvPr id="215088" name="Text Box 1072"/>
            <p:cNvSpPr txBox="1">
              <a:spLocks noChangeArrowheads="1"/>
            </p:cNvSpPr>
            <p:nvPr/>
          </p:nvSpPr>
          <p:spPr bwMode="auto">
            <a:xfrm>
              <a:off x="3597" y="1440"/>
              <a:ext cx="96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N-CREATE-RSP</a:t>
              </a:r>
            </a:p>
          </p:txBody>
        </p:sp>
      </p:grpSp>
      <p:sp>
        <p:nvSpPr>
          <p:cNvPr id="215042" name="Line 1026"/>
          <p:cNvSpPr>
            <a:spLocks noChangeShapeType="1"/>
          </p:cNvSpPr>
          <p:nvPr/>
        </p:nvSpPr>
        <p:spPr bwMode="auto">
          <a:xfrm>
            <a:off x="7848600" y="1676400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3" name="Line 1027"/>
          <p:cNvSpPr>
            <a:spLocks noChangeShapeType="1"/>
          </p:cNvSpPr>
          <p:nvPr/>
        </p:nvSpPr>
        <p:spPr bwMode="auto">
          <a:xfrm>
            <a:off x="914400" y="1676400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4" name="Line 1028"/>
          <p:cNvSpPr>
            <a:spLocks noChangeShapeType="1"/>
          </p:cNvSpPr>
          <p:nvPr/>
        </p:nvSpPr>
        <p:spPr bwMode="auto">
          <a:xfrm>
            <a:off x="2743200" y="1676400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15046" name="Text Box 1030"/>
          <p:cNvSpPr txBox="1">
            <a:spLocks noChangeArrowheads="1"/>
          </p:cNvSpPr>
          <p:nvPr/>
        </p:nvSpPr>
        <p:spPr bwMode="auto">
          <a:xfrm>
            <a:off x="4191000" y="954088"/>
            <a:ext cx="1800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Manager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/PPSM</a:t>
            </a:r>
          </a:p>
        </p:txBody>
      </p:sp>
      <p:sp>
        <p:nvSpPr>
          <p:cNvPr id="215047" name="Text Box 1031"/>
          <p:cNvSpPr txBox="1">
            <a:spLocks noChangeArrowheads="1"/>
          </p:cNvSpPr>
          <p:nvPr/>
        </p:nvSpPr>
        <p:spPr bwMode="auto">
          <a:xfrm>
            <a:off x="2057400" y="954088"/>
            <a:ext cx="13382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15048" name="Text Box 1032"/>
          <p:cNvSpPr txBox="1">
            <a:spLocks noChangeArrowheads="1"/>
          </p:cNvSpPr>
          <p:nvPr/>
        </p:nvSpPr>
        <p:spPr bwMode="auto">
          <a:xfrm>
            <a:off x="533400" y="954088"/>
            <a:ext cx="838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15049" name="Line 1033"/>
          <p:cNvSpPr>
            <a:spLocks noChangeShapeType="1"/>
          </p:cNvSpPr>
          <p:nvPr/>
        </p:nvSpPr>
        <p:spPr bwMode="auto">
          <a:xfrm>
            <a:off x="5105400" y="1676400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54" name="Rectangle 1038"/>
          <p:cNvSpPr>
            <a:spLocks noChangeArrowheads="1"/>
          </p:cNvSpPr>
          <p:nvPr/>
        </p:nvSpPr>
        <p:spPr bwMode="auto">
          <a:xfrm>
            <a:off x="2590800" y="53340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57" name="Rectangle 1041"/>
          <p:cNvSpPr>
            <a:spLocks noChangeArrowheads="1"/>
          </p:cNvSpPr>
          <p:nvPr/>
        </p:nvSpPr>
        <p:spPr bwMode="auto">
          <a:xfrm>
            <a:off x="7675563" y="27432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1100"/>
          <p:cNvGrpSpPr>
            <a:grpSpLocks/>
          </p:cNvGrpSpPr>
          <p:nvPr/>
        </p:nvGrpSpPr>
        <p:grpSpPr bwMode="auto">
          <a:xfrm>
            <a:off x="5257800" y="2693988"/>
            <a:ext cx="2438400" cy="811212"/>
            <a:chOff x="3312" y="1697"/>
            <a:chExt cx="1536" cy="511"/>
          </a:xfrm>
        </p:grpSpPr>
        <p:sp>
          <p:nvSpPr>
            <p:cNvPr id="215058" name="Line 1042"/>
            <p:cNvSpPr>
              <a:spLocks noChangeShapeType="1"/>
            </p:cNvSpPr>
            <p:nvPr/>
          </p:nvSpPr>
          <p:spPr bwMode="auto">
            <a:xfrm>
              <a:off x="3312" y="201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62" name="Text Box 1046"/>
            <p:cNvSpPr txBox="1">
              <a:spLocks noChangeArrowheads="1"/>
            </p:cNvSpPr>
            <p:nvPr/>
          </p:nvSpPr>
          <p:spPr bwMode="auto">
            <a:xfrm>
              <a:off x="3639" y="1697"/>
              <a:ext cx="82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C-STORE-RQ</a:t>
              </a:r>
            </a:p>
          </p:txBody>
        </p:sp>
        <p:sp>
          <p:nvSpPr>
            <p:cNvPr id="215065" name="Line 1049"/>
            <p:cNvSpPr>
              <a:spLocks noChangeShapeType="1"/>
            </p:cNvSpPr>
            <p:nvPr/>
          </p:nvSpPr>
          <p:spPr bwMode="auto">
            <a:xfrm>
              <a:off x="3312" y="18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66" name="Text Box 1050"/>
            <p:cNvSpPr txBox="1">
              <a:spLocks noChangeArrowheads="1"/>
            </p:cNvSpPr>
            <p:nvPr/>
          </p:nvSpPr>
          <p:spPr bwMode="auto">
            <a:xfrm>
              <a:off x="3639" y="2016"/>
              <a:ext cx="88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C-STORE-RSP</a:t>
              </a:r>
            </a:p>
          </p:txBody>
        </p:sp>
      </p:grpSp>
      <p:sp>
        <p:nvSpPr>
          <p:cNvPr id="215070" name="Rectangle 1054"/>
          <p:cNvSpPr>
            <a:spLocks noChangeArrowheads="1"/>
          </p:cNvSpPr>
          <p:nvPr/>
        </p:nvSpPr>
        <p:spPr bwMode="auto">
          <a:xfrm>
            <a:off x="762000" y="6019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74" name="Text Box 1058"/>
          <p:cNvSpPr txBox="1">
            <a:spLocks noChangeArrowheads="1"/>
          </p:cNvSpPr>
          <p:nvPr/>
        </p:nvSpPr>
        <p:spPr bwMode="auto">
          <a:xfrm>
            <a:off x="7315200" y="1143000"/>
            <a:ext cx="1044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15077" name="Rectangle 1061"/>
          <p:cNvSpPr>
            <a:spLocks noChangeArrowheads="1"/>
          </p:cNvSpPr>
          <p:nvPr/>
        </p:nvSpPr>
        <p:spPr bwMode="auto">
          <a:xfrm>
            <a:off x="4953000" y="27432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0" name="Rectangle 1064"/>
          <p:cNvSpPr>
            <a:spLocks noChangeArrowheads="1"/>
          </p:cNvSpPr>
          <p:nvPr/>
        </p:nvSpPr>
        <p:spPr bwMode="auto">
          <a:xfrm>
            <a:off x="7675563" y="186055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3" name="Rectangle 1067"/>
          <p:cNvSpPr>
            <a:spLocks noChangeArrowheads="1"/>
          </p:cNvSpPr>
          <p:nvPr/>
        </p:nvSpPr>
        <p:spPr bwMode="auto">
          <a:xfrm>
            <a:off x="2590800" y="186055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4" name="Rectangle 1068"/>
          <p:cNvSpPr>
            <a:spLocks noChangeArrowheads="1"/>
          </p:cNvSpPr>
          <p:nvPr/>
        </p:nvSpPr>
        <p:spPr bwMode="auto">
          <a:xfrm>
            <a:off x="4953000" y="19050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1099"/>
          <p:cNvGrpSpPr>
            <a:grpSpLocks/>
          </p:cNvGrpSpPr>
          <p:nvPr/>
        </p:nvGrpSpPr>
        <p:grpSpPr bwMode="auto">
          <a:xfrm>
            <a:off x="2895600" y="1779588"/>
            <a:ext cx="2057400" cy="882650"/>
            <a:chOff x="1824" y="1121"/>
            <a:chExt cx="1296" cy="556"/>
          </a:xfrm>
        </p:grpSpPr>
        <p:sp>
          <p:nvSpPr>
            <p:cNvPr id="215079" name="Text Box 1063"/>
            <p:cNvSpPr txBox="1">
              <a:spLocks noChangeArrowheads="1"/>
            </p:cNvSpPr>
            <p:nvPr/>
          </p:nvSpPr>
          <p:spPr bwMode="auto">
            <a:xfrm>
              <a:off x="1995" y="1121"/>
              <a:ext cx="90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N-CREATE-RQ</a:t>
              </a:r>
            </a:p>
          </p:txBody>
        </p:sp>
        <p:sp>
          <p:nvSpPr>
            <p:cNvPr id="215082" name="Text Box 1066"/>
            <p:cNvSpPr txBox="1">
              <a:spLocks noChangeArrowheads="1"/>
            </p:cNvSpPr>
            <p:nvPr/>
          </p:nvSpPr>
          <p:spPr bwMode="auto">
            <a:xfrm>
              <a:off x="1947" y="1485"/>
              <a:ext cx="96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N-CREATE-RSP</a:t>
              </a:r>
            </a:p>
          </p:txBody>
        </p:sp>
        <p:sp>
          <p:nvSpPr>
            <p:cNvPr id="215085" name="Line 1069"/>
            <p:cNvSpPr>
              <a:spLocks noChangeShapeType="1"/>
            </p:cNvSpPr>
            <p:nvPr/>
          </p:nvSpPr>
          <p:spPr bwMode="auto">
            <a:xfrm flipV="1">
              <a:off x="1824" y="1440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86" name="Line 1070"/>
            <p:cNvSpPr>
              <a:spLocks noChangeShapeType="1"/>
            </p:cNvSpPr>
            <p:nvPr/>
          </p:nvSpPr>
          <p:spPr bwMode="auto">
            <a:xfrm>
              <a:off x="1824" y="1344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15089" name="Rectangle 1073"/>
          <p:cNvSpPr>
            <a:spLocks noChangeArrowheads="1"/>
          </p:cNvSpPr>
          <p:nvPr/>
        </p:nvSpPr>
        <p:spPr bwMode="auto">
          <a:xfrm>
            <a:off x="7675563" y="36306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1101"/>
          <p:cNvGrpSpPr>
            <a:grpSpLocks/>
          </p:cNvGrpSpPr>
          <p:nvPr/>
        </p:nvGrpSpPr>
        <p:grpSpPr bwMode="auto">
          <a:xfrm>
            <a:off x="5257800" y="3581400"/>
            <a:ext cx="2438400" cy="806450"/>
            <a:chOff x="3312" y="2225"/>
            <a:chExt cx="1536" cy="508"/>
          </a:xfrm>
        </p:grpSpPr>
        <p:sp>
          <p:nvSpPr>
            <p:cNvPr id="215090" name="Line 1074"/>
            <p:cNvSpPr>
              <a:spLocks noChangeShapeType="1"/>
            </p:cNvSpPr>
            <p:nvPr/>
          </p:nvSpPr>
          <p:spPr bwMode="auto">
            <a:xfrm>
              <a:off x="3312" y="254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91" name="Text Box 1075"/>
            <p:cNvSpPr txBox="1">
              <a:spLocks noChangeArrowheads="1"/>
            </p:cNvSpPr>
            <p:nvPr/>
          </p:nvSpPr>
          <p:spPr bwMode="auto">
            <a:xfrm>
              <a:off x="3637" y="2225"/>
              <a:ext cx="86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N-ACTION-RQ</a:t>
              </a:r>
            </a:p>
          </p:txBody>
        </p:sp>
        <p:sp>
          <p:nvSpPr>
            <p:cNvPr id="215092" name="Line 1076"/>
            <p:cNvSpPr>
              <a:spLocks noChangeShapeType="1"/>
            </p:cNvSpPr>
            <p:nvPr/>
          </p:nvSpPr>
          <p:spPr bwMode="auto">
            <a:xfrm>
              <a:off x="3312" y="240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93" name="Text Box 1077"/>
            <p:cNvSpPr txBox="1">
              <a:spLocks noChangeArrowheads="1"/>
            </p:cNvSpPr>
            <p:nvPr/>
          </p:nvSpPr>
          <p:spPr bwMode="auto">
            <a:xfrm>
              <a:off x="3589" y="2541"/>
              <a:ext cx="9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N-ACTION-RSP</a:t>
              </a:r>
            </a:p>
          </p:txBody>
        </p:sp>
      </p:grpSp>
      <p:sp>
        <p:nvSpPr>
          <p:cNvPr id="215094" name="Rectangle 1078"/>
          <p:cNvSpPr>
            <a:spLocks noChangeArrowheads="1"/>
          </p:cNvSpPr>
          <p:nvPr/>
        </p:nvSpPr>
        <p:spPr bwMode="auto">
          <a:xfrm>
            <a:off x="4953000" y="36306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95" name="Rectangle 1079"/>
          <p:cNvSpPr>
            <a:spLocks noChangeArrowheads="1"/>
          </p:cNvSpPr>
          <p:nvPr/>
        </p:nvSpPr>
        <p:spPr bwMode="auto">
          <a:xfrm>
            <a:off x="7675563" y="44688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1102"/>
          <p:cNvGrpSpPr>
            <a:grpSpLocks/>
          </p:cNvGrpSpPr>
          <p:nvPr/>
        </p:nvGrpSpPr>
        <p:grpSpPr bwMode="auto">
          <a:xfrm>
            <a:off x="5257800" y="4419600"/>
            <a:ext cx="2438400" cy="806450"/>
            <a:chOff x="3312" y="2753"/>
            <a:chExt cx="1536" cy="508"/>
          </a:xfrm>
        </p:grpSpPr>
        <p:sp>
          <p:nvSpPr>
            <p:cNvPr id="215096" name="Line 1080"/>
            <p:cNvSpPr>
              <a:spLocks noChangeShapeType="1"/>
            </p:cNvSpPr>
            <p:nvPr/>
          </p:nvSpPr>
          <p:spPr bwMode="auto">
            <a:xfrm>
              <a:off x="3312" y="30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97" name="Text Box 1081"/>
            <p:cNvSpPr txBox="1">
              <a:spLocks noChangeArrowheads="1"/>
            </p:cNvSpPr>
            <p:nvPr/>
          </p:nvSpPr>
          <p:spPr bwMode="auto">
            <a:xfrm>
              <a:off x="3435" y="2753"/>
              <a:ext cx="131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N-EVENT-REPORT-RQ</a:t>
              </a:r>
            </a:p>
          </p:txBody>
        </p:sp>
        <p:sp>
          <p:nvSpPr>
            <p:cNvPr id="215098" name="Line 1082"/>
            <p:cNvSpPr>
              <a:spLocks noChangeShapeType="1"/>
            </p:cNvSpPr>
            <p:nvPr/>
          </p:nvSpPr>
          <p:spPr bwMode="auto">
            <a:xfrm>
              <a:off x="3312" y="29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99" name="Text Box 1083"/>
            <p:cNvSpPr txBox="1">
              <a:spLocks noChangeArrowheads="1"/>
            </p:cNvSpPr>
            <p:nvPr/>
          </p:nvSpPr>
          <p:spPr bwMode="auto">
            <a:xfrm>
              <a:off x="3420" y="3069"/>
              <a:ext cx="13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N-EVENT-REPORT-RSP</a:t>
              </a:r>
            </a:p>
          </p:txBody>
        </p:sp>
      </p:grpSp>
      <p:sp>
        <p:nvSpPr>
          <p:cNvPr id="215100" name="Rectangle 1084"/>
          <p:cNvSpPr>
            <a:spLocks noChangeArrowheads="1"/>
          </p:cNvSpPr>
          <p:nvPr/>
        </p:nvSpPr>
        <p:spPr bwMode="auto">
          <a:xfrm>
            <a:off x="4953000" y="44688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01" name="Rectangle 1085"/>
          <p:cNvSpPr>
            <a:spLocks noChangeArrowheads="1"/>
          </p:cNvSpPr>
          <p:nvPr/>
        </p:nvSpPr>
        <p:spPr bwMode="auto">
          <a:xfrm>
            <a:off x="7675563" y="536575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1103"/>
          <p:cNvGrpSpPr>
            <a:grpSpLocks/>
          </p:cNvGrpSpPr>
          <p:nvPr/>
        </p:nvGrpSpPr>
        <p:grpSpPr bwMode="auto">
          <a:xfrm>
            <a:off x="5257800" y="5289550"/>
            <a:ext cx="2438400" cy="806450"/>
            <a:chOff x="3312" y="3281"/>
            <a:chExt cx="1536" cy="508"/>
          </a:xfrm>
        </p:grpSpPr>
        <p:sp>
          <p:nvSpPr>
            <p:cNvPr id="215102" name="Line 1086"/>
            <p:cNvSpPr>
              <a:spLocks noChangeShapeType="1"/>
            </p:cNvSpPr>
            <p:nvPr/>
          </p:nvSpPr>
          <p:spPr bwMode="auto">
            <a:xfrm>
              <a:off x="3312" y="360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03" name="Text Box 1087"/>
            <p:cNvSpPr txBox="1">
              <a:spLocks noChangeArrowheads="1"/>
            </p:cNvSpPr>
            <p:nvPr/>
          </p:nvSpPr>
          <p:spPr bwMode="auto">
            <a:xfrm>
              <a:off x="3718" y="3281"/>
              <a:ext cx="6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N-SET-RQ</a:t>
              </a:r>
            </a:p>
          </p:txBody>
        </p:sp>
        <p:sp>
          <p:nvSpPr>
            <p:cNvPr id="215104" name="Line 1088"/>
            <p:cNvSpPr>
              <a:spLocks noChangeShapeType="1"/>
            </p:cNvSpPr>
            <p:nvPr/>
          </p:nvSpPr>
          <p:spPr bwMode="auto">
            <a:xfrm>
              <a:off x="3312" y="345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05" name="Text Box 1089"/>
            <p:cNvSpPr txBox="1">
              <a:spLocks noChangeArrowheads="1"/>
            </p:cNvSpPr>
            <p:nvPr/>
          </p:nvSpPr>
          <p:spPr bwMode="auto">
            <a:xfrm>
              <a:off x="3696" y="3597"/>
              <a:ext cx="72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N-SET-RSP</a:t>
              </a:r>
            </a:p>
          </p:txBody>
        </p:sp>
      </p:grpSp>
      <p:sp>
        <p:nvSpPr>
          <p:cNvPr id="215106" name="Rectangle 1090"/>
          <p:cNvSpPr>
            <a:spLocks noChangeArrowheads="1"/>
          </p:cNvSpPr>
          <p:nvPr/>
        </p:nvSpPr>
        <p:spPr bwMode="auto">
          <a:xfrm>
            <a:off x="4953000" y="536575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1104"/>
          <p:cNvGrpSpPr>
            <a:grpSpLocks/>
          </p:cNvGrpSpPr>
          <p:nvPr/>
        </p:nvGrpSpPr>
        <p:grpSpPr bwMode="auto">
          <a:xfrm>
            <a:off x="2895600" y="5257800"/>
            <a:ext cx="2057400" cy="806450"/>
            <a:chOff x="1824" y="3281"/>
            <a:chExt cx="1296" cy="508"/>
          </a:xfrm>
        </p:grpSpPr>
        <p:sp>
          <p:nvSpPr>
            <p:cNvPr id="215107" name="Line 1091"/>
            <p:cNvSpPr>
              <a:spLocks noChangeShapeType="1"/>
            </p:cNvSpPr>
            <p:nvPr/>
          </p:nvSpPr>
          <p:spPr bwMode="auto">
            <a:xfrm>
              <a:off x="1824" y="3600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08" name="Text Box 1092"/>
            <p:cNvSpPr txBox="1">
              <a:spLocks noChangeArrowheads="1"/>
            </p:cNvSpPr>
            <p:nvPr/>
          </p:nvSpPr>
          <p:spPr bwMode="auto">
            <a:xfrm>
              <a:off x="2125" y="3281"/>
              <a:ext cx="6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N-SET-RQ</a:t>
              </a:r>
            </a:p>
          </p:txBody>
        </p:sp>
        <p:sp>
          <p:nvSpPr>
            <p:cNvPr id="215109" name="Line 1093"/>
            <p:cNvSpPr>
              <a:spLocks noChangeShapeType="1"/>
            </p:cNvSpPr>
            <p:nvPr/>
          </p:nvSpPr>
          <p:spPr bwMode="auto">
            <a:xfrm>
              <a:off x="1824" y="3456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10" name="Text Box 1094"/>
            <p:cNvSpPr txBox="1">
              <a:spLocks noChangeArrowheads="1"/>
            </p:cNvSpPr>
            <p:nvPr/>
          </p:nvSpPr>
          <p:spPr bwMode="auto">
            <a:xfrm>
              <a:off x="2103" y="3597"/>
              <a:ext cx="72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N-SET-RSP</a:t>
              </a:r>
            </a:p>
          </p:txBody>
        </p:sp>
      </p:grpSp>
      <p:sp>
        <p:nvSpPr>
          <p:cNvPr id="215111" name="Rectangle 1095"/>
          <p:cNvSpPr>
            <a:spLocks noChangeArrowheads="1"/>
          </p:cNvSpPr>
          <p:nvPr/>
        </p:nvSpPr>
        <p:spPr bwMode="auto">
          <a:xfrm>
            <a:off x="2590800" y="6019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1105"/>
          <p:cNvGrpSpPr>
            <a:grpSpLocks/>
          </p:cNvGrpSpPr>
          <p:nvPr/>
        </p:nvGrpSpPr>
        <p:grpSpPr bwMode="auto">
          <a:xfrm>
            <a:off x="1066800" y="5894388"/>
            <a:ext cx="1524000" cy="887412"/>
            <a:chOff x="672" y="3665"/>
            <a:chExt cx="960" cy="559"/>
          </a:xfrm>
        </p:grpSpPr>
        <p:sp>
          <p:nvSpPr>
            <p:cNvPr id="215052" name="Line 1036"/>
            <p:cNvSpPr>
              <a:spLocks noChangeShapeType="1"/>
            </p:cNvSpPr>
            <p:nvPr/>
          </p:nvSpPr>
          <p:spPr bwMode="auto">
            <a:xfrm>
              <a:off x="672" y="403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053" name="Text Box 1037"/>
            <p:cNvSpPr txBox="1">
              <a:spLocks noChangeArrowheads="1"/>
            </p:cNvSpPr>
            <p:nvPr/>
          </p:nvSpPr>
          <p:spPr bwMode="auto">
            <a:xfrm>
              <a:off x="831" y="3665"/>
              <a:ext cx="6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15112" name="Line 1096"/>
            <p:cNvSpPr>
              <a:spLocks noChangeShapeType="1"/>
            </p:cNvSpPr>
            <p:nvPr/>
          </p:nvSpPr>
          <p:spPr bwMode="auto">
            <a:xfrm>
              <a:off x="672" y="388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13" name="Text Box 1097"/>
            <p:cNvSpPr txBox="1">
              <a:spLocks noChangeArrowheads="1"/>
            </p:cNvSpPr>
            <p:nvPr/>
          </p:nvSpPr>
          <p:spPr bwMode="auto">
            <a:xfrm>
              <a:off x="847" y="4032"/>
              <a:ext cx="64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47800"/>
            <a:ext cx="7010400" cy="838200"/>
          </a:xfrm>
        </p:spPr>
        <p:txBody>
          <a:bodyPr/>
          <a:lstStyle/>
          <a:p>
            <a:pPr algn="l" eaLnBrk="1" hangingPunct="1">
              <a:defRPr/>
            </a:pPr>
            <a:r>
              <a:rPr kumimoji="0" lang="zh-CN" altLang="en-US" sz="3200" b="1" smtClean="0">
                <a:solidFill>
                  <a:schemeClr val="tx1"/>
                </a:solidFill>
                <a:ea typeface="宋体" pitchFamily="2" charset="-122"/>
              </a:rPr>
              <a:t>患者信息更新</a:t>
            </a: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3200400" y="152400"/>
            <a:ext cx="266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4000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信息修改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1295400" y="2284413"/>
            <a:ext cx="75136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检查指令(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Entry)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输入前修改患者信息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Entry)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输入后修改患者信息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检查过程预约(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Procedure Schedule)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后修改患者信息</a:t>
            </a:r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454025" y="3871913"/>
            <a:ext cx="701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指令信息更新</a:t>
            </a:r>
            <a:endParaRPr lang="zh-CN" alt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1292225" y="4708525"/>
            <a:ext cx="58515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指令发出者(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Placer)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修改指令信息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指令执行者(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Filler)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修改指令信息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76" name="Line 36"/>
          <p:cNvSpPr>
            <a:spLocks noChangeShapeType="1"/>
          </p:cNvSpPr>
          <p:nvPr/>
        </p:nvSpPr>
        <p:spPr bwMode="auto">
          <a:xfrm>
            <a:off x="3255963" y="1676400"/>
            <a:ext cx="635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609600" y="152400"/>
            <a:ext cx="815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检查指令(</a:t>
            </a:r>
            <a:r>
              <a:rPr lang="en-US" altLang="zh-CN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Entry)</a:t>
            </a:r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输入前修改患者信息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741363" y="1266825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7489825" y="1114425"/>
            <a:ext cx="1208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6381750" y="1114425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4933950" y="1114425"/>
            <a:ext cx="1150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38252" name="Text Box 12"/>
          <p:cNvSpPr txBox="1">
            <a:spLocks noChangeArrowheads="1"/>
          </p:cNvSpPr>
          <p:nvPr/>
        </p:nvSpPr>
        <p:spPr bwMode="auto">
          <a:xfrm>
            <a:off x="2874963" y="1143000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969963" y="1676400"/>
            <a:ext cx="0" cy="4572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6754813" y="1676400"/>
            <a:ext cx="635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256" name="Line 16"/>
          <p:cNvSpPr>
            <a:spLocks noChangeShapeType="1"/>
          </p:cNvSpPr>
          <p:nvPr/>
        </p:nvSpPr>
        <p:spPr bwMode="auto">
          <a:xfrm>
            <a:off x="7980363" y="1676400"/>
            <a:ext cx="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257" name="Rectangle 17"/>
          <p:cNvSpPr>
            <a:spLocks noChangeArrowheads="1"/>
          </p:cNvSpPr>
          <p:nvPr/>
        </p:nvSpPr>
        <p:spPr bwMode="auto">
          <a:xfrm>
            <a:off x="817563" y="1828800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58" name="Rectangle 18"/>
          <p:cNvSpPr>
            <a:spLocks noChangeArrowheads="1"/>
          </p:cNvSpPr>
          <p:nvPr/>
        </p:nvSpPr>
        <p:spPr bwMode="auto">
          <a:xfrm>
            <a:off x="3090863" y="2209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0" name="Line 20"/>
          <p:cNvSpPr>
            <a:spLocks noChangeShapeType="1"/>
          </p:cNvSpPr>
          <p:nvPr/>
        </p:nvSpPr>
        <p:spPr bwMode="auto">
          <a:xfrm flipH="1">
            <a:off x="5465763" y="1676400"/>
            <a:ext cx="22225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261" name="Rectangle 21"/>
          <p:cNvSpPr>
            <a:spLocks noChangeArrowheads="1"/>
          </p:cNvSpPr>
          <p:nvPr/>
        </p:nvSpPr>
        <p:spPr bwMode="auto">
          <a:xfrm>
            <a:off x="817563" y="3276600"/>
            <a:ext cx="304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2" name="Rectangle 22"/>
          <p:cNvSpPr>
            <a:spLocks noChangeArrowheads="1"/>
          </p:cNvSpPr>
          <p:nvPr/>
        </p:nvSpPr>
        <p:spPr bwMode="auto">
          <a:xfrm>
            <a:off x="5313363" y="2667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122363" y="1905000"/>
            <a:ext cx="2863850" cy="350838"/>
            <a:chOff x="576" y="1392"/>
            <a:chExt cx="1804" cy="221"/>
          </a:xfrm>
        </p:grpSpPr>
        <p:sp>
          <p:nvSpPr>
            <p:cNvPr id="138263" name="Freeform 23"/>
            <p:cNvSpPr>
              <a:spLocks/>
            </p:cNvSpPr>
            <p:nvPr/>
          </p:nvSpPr>
          <p:spPr bwMode="auto">
            <a:xfrm>
              <a:off x="576" y="139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64" name="Text Box 24"/>
            <p:cNvSpPr txBox="1">
              <a:spLocks noChangeArrowheads="1"/>
            </p:cNvSpPr>
            <p:nvPr/>
          </p:nvSpPr>
          <p:spPr bwMode="auto">
            <a:xfrm>
              <a:off x="816" y="1440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Register/Admin Patient</a:t>
              </a: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122363" y="2438400"/>
            <a:ext cx="4191000" cy="457200"/>
            <a:chOff x="576" y="1728"/>
            <a:chExt cx="2640" cy="288"/>
          </a:xfrm>
        </p:grpSpPr>
        <p:sp>
          <p:nvSpPr>
            <p:cNvPr id="138265" name="Line 25"/>
            <p:cNvSpPr>
              <a:spLocks noChangeShapeType="1"/>
            </p:cNvSpPr>
            <p:nvPr/>
          </p:nvSpPr>
          <p:spPr bwMode="auto">
            <a:xfrm>
              <a:off x="576" y="172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266" name="Line 26"/>
            <p:cNvSpPr>
              <a:spLocks noChangeShapeType="1"/>
            </p:cNvSpPr>
            <p:nvPr/>
          </p:nvSpPr>
          <p:spPr bwMode="auto">
            <a:xfrm>
              <a:off x="576" y="2016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267" name="Text Box 27"/>
            <p:cNvSpPr txBox="1">
              <a:spLocks noChangeArrowheads="1"/>
            </p:cNvSpPr>
            <p:nvPr/>
          </p:nvSpPr>
          <p:spPr bwMode="auto">
            <a:xfrm>
              <a:off x="672" y="1776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sp>
        <p:nvSpPr>
          <p:cNvPr id="138268" name="Rectangle 28"/>
          <p:cNvSpPr>
            <a:spLocks noChangeArrowheads="1"/>
          </p:cNvSpPr>
          <p:nvPr/>
        </p:nvSpPr>
        <p:spPr bwMode="auto">
          <a:xfrm>
            <a:off x="3090863" y="3657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9" name="Rectangle 29"/>
          <p:cNvSpPr>
            <a:spLocks noChangeArrowheads="1"/>
          </p:cNvSpPr>
          <p:nvPr/>
        </p:nvSpPr>
        <p:spPr bwMode="auto">
          <a:xfrm>
            <a:off x="5313363" y="4114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122363" y="3352800"/>
            <a:ext cx="2863850" cy="350838"/>
            <a:chOff x="576" y="2304"/>
            <a:chExt cx="1804" cy="221"/>
          </a:xfrm>
        </p:grpSpPr>
        <p:sp>
          <p:nvSpPr>
            <p:cNvPr id="138270" name="Freeform 30"/>
            <p:cNvSpPr>
              <a:spLocks/>
            </p:cNvSpPr>
            <p:nvPr/>
          </p:nvSpPr>
          <p:spPr bwMode="auto">
            <a:xfrm>
              <a:off x="576" y="2304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71" name="Text Box 31"/>
            <p:cNvSpPr txBox="1">
              <a:spLocks noChangeArrowheads="1"/>
            </p:cNvSpPr>
            <p:nvPr/>
          </p:nvSpPr>
          <p:spPr bwMode="auto">
            <a:xfrm>
              <a:off x="816" y="2352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Modify Patient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1122363" y="3886200"/>
            <a:ext cx="4191000" cy="457200"/>
            <a:chOff x="576" y="2640"/>
            <a:chExt cx="2640" cy="288"/>
          </a:xfrm>
        </p:grpSpPr>
        <p:sp>
          <p:nvSpPr>
            <p:cNvPr id="138272" name="Line 32"/>
            <p:cNvSpPr>
              <a:spLocks noChangeShapeType="1"/>
            </p:cNvSpPr>
            <p:nvPr/>
          </p:nvSpPr>
          <p:spPr bwMode="auto">
            <a:xfrm>
              <a:off x="576" y="2640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273" name="Line 33"/>
            <p:cNvSpPr>
              <a:spLocks noChangeShapeType="1"/>
            </p:cNvSpPr>
            <p:nvPr/>
          </p:nvSpPr>
          <p:spPr bwMode="auto">
            <a:xfrm>
              <a:off x="576" y="2928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274" name="Text Box 34"/>
            <p:cNvSpPr txBox="1">
              <a:spLocks noChangeArrowheads="1"/>
            </p:cNvSpPr>
            <p:nvPr/>
          </p:nvSpPr>
          <p:spPr bwMode="auto">
            <a:xfrm>
              <a:off x="672" y="2707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 [RAD-12]</a:t>
              </a:r>
            </a:p>
          </p:txBody>
        </p:sp>
      </p:grpSp>
      <p:sp>
        <p:nvSpPr>
          <p:cNvPr id="138275" name="Rectangle 35"/>
          <p:cNvSpPr>
            <a:spLocks noChangeArrowheads="1"/>
          </p:cNvSpPr>
          <p:nvPr/>
        </p:nvSpPr>
        <p:spPr bwMode="auto">
          <a:xfrm>
            <a:off x="3103563" y="4572000"/>
            <a:ext cx="304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3408363" y="4678363"/>
            <a:ext cx="1752600" cy="350837"/>
            <a:chOff x="2016" y="3139"/>
            <a:chExt cx="1104" cy="221"/>
          </a:xfrm>
        </p:grpSpPr>
        <p:sp>
          <p:nvSpPr>
            <p:cNvPr id="138277" name="Freeform 37"/>
            <p:cNvSpPr>
              <a:spLocks/>
            </p:cNvSpPr>
            <p:nvPr/>
          </p:nvSpPr>
          <p:spPr bwMode="auto">
            <a:xfrm>
              <a:off x="2016" y="3139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78" name="Text Box 38"/>
            <p:cNvSpPr txBox="1">
              <a:spLocks noChangeArrowheads="1"/>
            </p:cNvSpPr>
            <p:nvPr/>
          </p:nvSpPr>
          <p:spPr bwMode="auto">
            <a:xfrm>
              <a:off x="2256" y="3187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Creator Order</a:t>
              </a:r>
            </a:p>
          </p:txBody>
        </p:sp>
      </p:grpSp>
      <p:sp>
        <p:nvSpPr>
          <p:cNvPr id="138279" name="Rectangle 39"/>
          <p:cNvSpPr>
            <a:spLocks noChangeArrowheads="1"/>
          </p:cNvSpPr>
          <p:nvPr/>
        </p:nvSpPr>
        <p:spPr bwMode="auto">
          <a:xfrm>
            <a:off x="5313363" y="5334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3408363" y="5532438"/>
            <a:ext cx="1981200" cy="639762"/>
            <a:chOff x="2016" y="3677"/>
            <a:chExt cx="1248" cy="403"/>
          </a:xfrm>
        </p:grpSpPr>
        <p:sp>
          <p:nvSpPr>
            <p:cNvPr id="138280" name="Line 40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281" name="Text Box 41"/>
            <p:cNvSpPr txBox="1">
              <a:spLocks noChangeArrowheads="1"/>
            </p:cNvSpPr>
            <p:nvPr/>
          </p:nvSpPr>
          <p:spPr bwMode="auto">
            <a:xfrm>
              <a:off x="2180" y="3677"/>
              <a:ext cx="108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Management-New [RAD-2]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Line 1027"/>
          <p:cNvSpPr>
            <a:spLocks noChangeShapeType="1"/>
          </p:cNvSpPr>
          <p:nvPr/>
        </p:nvSpPr>
        <p:spPr bwMode="auto">
          <a:xfrm>
            <a:off x="22098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4" name="Line 1028"/>
          <p:cNvSpPr>
            <a:spLocks noChangeShapeType="1"/>
          </p:cNvSpPr>
          <p:nvPr/>
        </p:nvSpPr>
        <p:spPr bwMode="auto">
          <a:xfrm>
            <a:off x="40386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63600"/>
          </a:xfrm>
        </p:spPr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15046" name="Text Box 1030"/>
          <p:cNvSpPr txBox="1">
            <a:spLocks noChangeArrowheads="1"/>
          </p:cNvSpPr>
          <p:nvPr/>
        </p:nvSpPr>
        <p:spPr bwMode="auto">
          <a:xfrm>
            <a:off x="5638800" y="914400"/>
            <a:ext cx="1600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DSS/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15047" name="Text Box 1031"/>
          <p:cNvSpPr txBox="1">
            <a:spLocks noChangeArrowheads="1"/>
          </p:cNvSpPr>
          <p:nvPr/>
        </p:nvSpPr>
        <p:spPr bwMode="auto">
          <a:xfrm>
            <a:off x="3581400" y="914400"/>
            <a:ext cx="83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15048" name="Text Box 1032"/>
          <p:cNvSpPr txBox="1">
            <a:spLocks noChangeArrowheads="1"/>
          </p:cNvSpPr>
          <p:nvPr/>
        </p:nvSpPr>
        <p:spPr bwMode="auto">
          <a:xfrm>
            <a:off x="1905000" y="1114425"/>
            <a:ext cx="64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15049" name="Line 1033"/>
          <p:cNvSpPr>
            <a:spLocks noChangeShapeType="1"/>
          </p:cNvSpPr>
          <p:nvPr/>
        </p:nvSpPr>
        <p:spPr bwMode="auto">
          <a:xfrm>
            <a:off x="64008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70" name="Rectangle 1054"/>
          <p:cNvSpPr>
            <a:spLocks noChangeArrowheads="1"/>
          </p:cNvSpPr>
          <p:nvPr/>
        </p:nvSpPr>
        <p:spPr bwMode="auto">
          <a:xfrm>
            <a:off x="3886200" y="55991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3" name="Rectangle 1067"/>
          <p:cNvSpPr>
            <a:spLocks noChangeArrowheads="1"/>
          </p:cNvSpPr>
          <p:nvPr/>
        </p:nvSpPr>
        <p:spPr bwMode="auto">
          <a:xfrm>
            <a:off x="3886200" y="174466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52" name="Line 1036"/>
          <p:cNvSpPr>
            <a:spLocks noChangeShapeType="1"/>
          </p:cNvSpPr>
          <p:nvPr/>
        </p:nvSpPr>
        <p:spPr bwMode="auto">
          <a:xfrm flipV="1">
            <a:off x="2362200" y="19415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53" name="Text Box 1037"/>
          <p:cNvSpPr txBox="1">
            <a:spLocks noChangeArrowheads="1"/>
          </p:cNvSpPr>
          <p:nvPr/>
        </p:nvSpPr>
        <p:spPr bwMode="auto">
          <a:xfrm>
            <a:off x="2776538" y="1560513"/>
            <a:ext cx="728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215112" name="Line 1096"/>
          <p:cNvSpPr>
            <a:spLocks noChangeShapeType="1"/>
          </p:cNvSpPr>
          <p:nvPr/>
        </p:nvSpPr>
        <p:spPr bwMode="auto">
          <a:xfrm>
            <a:off x="2362200" y="20939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13" name="Text Box 1097"/>
          <p:cNvSpPr txBox="1">
            <a:spLocks noChangeArrowheads="1"/>
          </p:cNvSpPr>
          <p:nvPr/>
        </p:nvSpPr>
        <p:spPr bwMode="auto">
          <a:xfrm>
            <a:off x="2778125" y="2143125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sp>
        <p:nvSpPr>
          <p:cNvPr id="65" name="Rectangle 1067"/>
          <p:cNvSpPr>
            <a:spLocks noChangeArrowheads="1"/>
          </p:cNvSpPr>
          <p:nvPr/>
        </p:nvSpPr>
        <p:spPr bwMode="auto">
          <a:xfrm>
            <a:off x="2057400" y="1712913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7" name="Text Box 1037"/>
          <p:cNvSpPr txBox="1">
            <a:spLocks noChangeArrowheads="1"/>
          </p:cNvSpPr>
          <p:nvPr/>
        </p:nvSpPr>
        <p:spPr bwMode="auto">
          <a:xfrm>
            <a:off x="4114800" y="2627313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69" name="Text Box 1097"/>
          <p:cNvSpPr txBox="1">
            <a:spLocks noChangeArrowheads="1"/>
          </p:cNvSpPr>
          <p:nvPr/>
        </p:nvSpPr>
        <p:spPr bwMode="auto">
          <a:xfrm>
            <a:off x="4267200" y="3160713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cxnSp>
        <p:nvCxnSpPr>
          <p:cNvPr id="66577" name="Straight Arrow Connector 70"/>
          <p:cNvCxnSpPr>
            <a:cxnSpLocks noChangeShapeType="1"/>
          </p:cNvCxnSpPr>
          <p:nvPr/>
        </p:nvCxnSpPr>
        <p:spPr bwMode="auto">
          <a:xfrm>
            <a:off x="2362200" y="2932113"/>
            <a:ext cx="1371600" cy="1587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66578" name="Straight Arrow Connector 78"/>
          <p:cNvCxnSpPr>
            <a:cxnSpLocks noChangeShapeType="1"/>
          </p:cNvCxnSpPr>
          <p:nvPr/>
        </p:nvCxnSpPr>
        <p:spPr bwMode="auto">
          <a:xfrm>
            <a:off x="2362200" y="29321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6579" name="Straight Arrow Connector 81"/>
          <p:cNvCxnSpPr>
            <a:cxnSpLocks noChangeShapeType="1"/>
          </p:cNvCxnSpPr>
          <p:nvPr/>
        </p:nvCxnSpPr>
        <p:spPr bwMode="auto">
          <a:xfrm rot="10800000">
            <a:off x="2362200" y="30845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" name="Rectangle 1067"/>
          <p:cNvSpPr>
            <a:spLocks noChangeArrowheads="1"/>
          </p:cNvSpPr>
          <p:nvPr/>
        </p:nvSpPr>
        <p:spPr bwMode="auto">
          <a:xfrm>
            <a:off x="6248400" y="27035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" name="Rectangle 1067"/>
          <p:cNvSpPr>
            <a:spLocks noChangeArrowheads="1"/>
          </p:cNvSpPr>
          <p:nvPr/>
        </p:nvSpPr>
        <p:spPr bwMode="auto">
          <a:xfrm>
            <a:off x="3886200" y="364966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" name="Line 1036"/>
          <p:cNvSpPr>
            <a:spLocks noChangeShapeType="1"/>
          </p:cNvSpPr>
          <p:nvPr/>
        </p:nvSpPr>
        <p:spPr bwMode="auto">
          <a:xfrm flipV="1">
            <a:off x="2362200" y="38465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" name="Line 1096"/>
          <p:cNvSpPr>
            <a:spLocks noChangeShapeType="1"/>
          </p:cNvSpPr>
          <p:nvPr/>
        </p:nvSpPr>
        <p:spPr bwMode="auto">
          <a:xfrm>
            <a:off x="2362200" y="39989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7" name="Text Box 1097"/>
          <p:cNvSpPr txBox="1">
            <a:spLocks noChangeArrowheads="1"/>
          </p:cNvSpPr>
          <p:nvPr/>
        </p:nvSpPr>
        <p:spPr bwMode="auto">
          <a:xfrm>
            <a:off x="2778125" y="4048125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sp>
        <p:nvSpPr>
          <p:cNvPr id="88" name="Rectangle 1067"/>
          <p:cNvSpPr>
            <a:spLocks noChangeArrowheads="1"/>
          </p:cNvSpPr>
          <p:nvPr/>
        </p:nvSpPr>
        <p:spPr bwMode="auto">
          <a:xfrm>
            <a:off x="2057400" y="3617913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" name="Text Box 1037"/>
          <p:cNvSpPr txBox="1">
            <a:spLocks noChangeArrowheads="1"/>
          </p:cNvSpPr>
          <p:nvPr/>
        </p:nvSpPr>
        <p:spPr bwMode="auto">
          <a:xfrm>
            <a:off x="4114800" y="4532313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90" name="Text Box 1097"/>
          <p:cNvSpPr txBox="1">
            <a:spLocks noChangeArrowheads="1"/>
          </p:cNvSpPr>
          <p:nvPr/>
        </p:nvSpPr>
        <p:spPr bwMode="auto">
          <a:xfrm>
            <a:off x="4267200" y="5065713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cxnSp>
        <p:nvCxnSpPr>
          <p:cNvPr id="66588" name="Straight Arrow Connector 90"/>
          <p:cNvCxnSpPr>
            <a:cxnSpLocks noChangeShapeType="1"/>
          </p:cNvCxnSpPr>
          <p:nvPr/>
        </p:nvCxnSpPr>
        <p:spPr bwMode="auto">
          <a:xfrm>
            <a:off x="2362200" y="4837113"/>
            <a:ext cx="1371600" cy="1587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66589" name="Straight Arrow Connector 91"/>
          <p:cNvCxnSpPr>
            <a:cxnSpLocks noChangeShapeType="1"/>
          </p:cNvCxnSpPr>
          <p:nvPr/>
        </p:nvCxnSpPr>
        <p:spPr bwMode="auto">
          <a:xfrm>
            <a:off x="2362200" y="48371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6590" name="Straight Arrow Connector 92"/>
          <p:cNvCxnSpPr>
            <a:cxnSpLocks noChangeShapeType="1"/>
          </p:cNvCxnSpPr>
          <p:nvPr/>
        </p:nvCxnSpPr>
        <p:spPr bwMode="auto">
          <a:xfrm rot="10800000">
            <a:off x="2362200" y="49895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" name="Rectangle 1067"/>
          <p:cNvSpPr>
            <a:spLocks noChangeArrowheads="1"/>
          </p:cNvSpPr>
          <p:nvPr/>
        </p:nvSpPr>
        <p:spPr bwMode="auto">
          <a:xfrm>
            <a:off x="6248400" y="46085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5" name="Text Box 1037"/>
          <p:cNvSpPr txBox="1">
            <a:spLocks noChangeArrowheads="1"/>
          </p:cNvSpPr>
          <p:nvPr/>
        </p:nvSpPr>
        <p:spPr bwMode="auto">
          <a:xfrm>
            <a:off x="2667000" y="3465513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96" name="Text Box 1037"/>
          <p:cNvSpPr txBox="1">
            <a:spLocks noChangeArrowheads="1"/>
          </p:cNvSpPr>
          <p:nvPr/>
        </p:nvSpPr>
        <p:spPr bwMode="auto">
          <a:xfrm>
            <a:off x="4419600" y="3694113"/>
            <a:ext cx="16525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A02, A03, A06,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A07, A08, A40</a:t>
            </a:r>
          </a:p>
        </p:txBody>
      </p:sp>
      <p:sp>
        <p:nvSpPr>
          <p:cNvPr id="97" name="Text Box 1037"/>
          <p:cNvSpPr txBox="1">
            <a:spLocks noChangeArrowheads="1"/>
          </p:cNvSpPr>
          <p:nvPr/>
        </p:nvSpPr>
        <p:spPr bwMode="auto">
          <a:xfrm>
            <a:off x="4419600" y="1712913"/>
            <a:ext cx="16525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A01, A04, A05,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A11, A38</a:t>
            </a:r>
          </a:p>
        </p:txBody>
      </p:sp>
      <p:sp>
        <p:nvSpPr>
          <p:cNvPr id="98" name="Rectangle 1067"/>
          <p:cNvSpPr>
            <a:spLocks noChangeArrowheads="1"/>
          </p:cNvSpPr>
          <p:nvPr/>
        </p:nvSpPr>
        <p:spPr bwMode="auto">
          <a:xfrm>
            <a:off x="6248400" y="55991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" name="Text Box 1037"/>
          <p:cNvSpPr txBox="1">
            <a:spLocks noChangeArrowheads="1"/>
          </p:cNvSpPr>
          <p:nvPr/>
        </p:nvSpPr>
        <p:spPr bwMode="auto">
          <a:xfrm>
            <a:off x="4648200" y="5443538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66597" name="Straight Arrow Connector 102"/>
          <p:cNvCxnSpPr>
            <a:cxnSpLocks noChangeShapeType="1"/>
          </p:cNvCxnSpPr>
          <p:nvPr/>
        </p:nvCxnSpPr>
        <p:spPr bwMode="auto">
          <a:xfrm>
            <a:off x="4191000" y="5751513"/>
            <a:ext cx="2057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6598" name="Straight Arrow Connector 104"/>
          <p:cNvCxnSpPr>
            <a:cxnSpLocks noChangeShapeType="1"/>
          </p:cNvCxnSpPr>
          <p:nvPr/>
        </p:nvCxnSpPr>
        <p:spPr bwMode="auto">
          <a:xfrm rot="10800000">
            <a:off x="4191000" y="5978525"/>
            <a:ext cx="2057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6" name="Text Box 1037"/>
          <p:cNvSpPr txBox="1">
            <a:spLocks noChangeArrowheads="1"/>
          </p:cNvSpPr>
          <p:nvPr/>
        </p:nvSpPr>
        <p:spPr bwMode="auto">
          <a:xfrm>
            <a:off x="4648200" y="5976938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ORR^O02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Line 2"/>
          <p:cNvSpPr>
            <a:spLocks noChangeShapeType="1"/>
          </p:cNvSpPr>
          <p:nvPr/>
        </p:nvSpPr>
        <p:spPr bwMode="auto">
          <a:xfrm>
            <a:off x="3255963" y="1752600"/>
            <a:ext cx="635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609600" y="152400"/>
            <a:ext cx="8153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检查指令(</a:t>
            </a:r>
            <a:r>
              <a:rPr lang="en-US" altLang="zh-CN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Entry)</a:t>
            </a:r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输入后修改患者信息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741363" y="1343025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7489825" y="1190625"/>
            <a:ext cx="1208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6381750" y="1190625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4933950" y="1190625"/>
            <a:ext cx="1150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40296" name="Text Box 8"/>
          <p:cNvSpPr txBox="1">
            <a:spLocks noChangeArrowheads="1"/>
          </p:cNvSpPr>
          <p:nvPr/>
        </p:nvSpPr>
        <p:spPr bwMode="auto">
          <a:xfrm>
            <a:off x="2874963" y="1219200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40297" name="Line 9"/>
          <p:cNvSpPr>
            <a:spLocks noChangeShapeType="1"/>
          </p:cNvSpPr>
          <p:nvPr/>
        </p:nvSpPr>
        <p:spPr bwMode="auto">
          <a:xfrm>
            <a:off x="969963" y="1752600"/>
            <a:ext cx="0" cy="4572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298" name="Line 10"/>
          <p:cNvSpPr>
            <a:spLocks noChangeShapeType="1"/>
          </p:cNvSpPr>
          <p:nvPr/>
        </p:nvSpPr>
        <p:spPr bwMode="auto">
          <a:xfrm>
            <a:off x="6754813" y="1752600"/>
            <a:ext cx="635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299" name="Line 11"/>
          <p:cNvSpPr>
            <a:spLocks noChangeShapeType="1"/>
          </p:cNvSpPr>
          <p:nvPr/>
        </p:nvSpPr>
        <p:spPr bwMode="auto">
          <a:xfrm>
            <a:off x="7980363" y="1752600"/>
            <a:ext cx="0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300" name="Rectangle 12"/>
          <p:cNvSpPr>
            <a:spLocks noChangeArrowheads="1"/>
          </p:cNvSpPr>
          <p:nvPr/>
        </p:nvSpPr>
        <p:spPr bwMode="auto">
          <a:xfrm>
            <a:off x="817563" y="1905000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301" name="Rectangle 13"/>
          <p:cNvSpPr>
            <a:spLocks noChangeArrowheads="1"/>
          </p:cNvSpPr>
          <p:nvPr/>
        </p:nvSpPr>
        <p:spPr bwMode="auto">
          <a:xfrm>
            <a:off x="3090863" y="228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5465763" y="1752600"/>
            <a:ext cx="22225" cy="4495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817563" y="4876800"/>
            <a:ext cx="304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auto">
          <a:xfrm>
            <a:off x="5313363" y="2743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122363" y="1981200"/>
            <a:ext cx="2863850" cy="350838"/>
            <a:chOff x="576" y="1392"/>
            <a:chExt cx="1804" cy="221"/>
          </a:xfrm>
        </p:grpSpPr>
        <p:sp>
          <p:nvSpPr>
            <p:cNvPr id="140306" name="Freeform 18"/>
            <p:cNvSpPr>
              <a:spLocks/>
            </p:cNvSpPr>
            <p:nvPr/>
          </p:nvSpPr>
          <p:spPr bwMode="auto">
            <a:xfrm>
              <a:off x="576" y="139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307" name="Text Box 19"/>
            <p:cNvSpPr txBox="1">
              <a:spLocks noChangeArrowheads="1"/>
            </p:cNvSpPr>
            <p:nvPr/>
          </p:nvSpPr>
          <p:spPr bwMode="auto">
            <a:xfrm>
              <a:off x="816" y="1440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Register/Admin Patient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122363" y="2514600"/>
            <a:ext cx="4191000" cy="457200"/>
            <a:chOff x="576" y="1728"/>
            <a:chExt cx="2640" cy="288"/>
          </a:xfrm>
        </p:grpSpPr>
        <p:sp>
          <p:nvSpPr>
            <p:cNvPr id="140309" name="Line 21"/>
            <p:cNvSpPr>
              <a:spLocks noChangeShapeType="1"/>
            </p:cNvSpPr>
            <p:nvPr/>
          </p:nvSpPr>
          <p:spPr bwMode="auto">
            <a:xfrm>
              <a:off x="576" y="172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310" name="Line 22"/>
            <p:cNvSpPr>
              <a:spLocks noChangeShapeType="1"/>
            </p:cNvSpPr>
            <p:nvPr/>
          </p:nvSpPr>
          <p:spPr bwMode="auto">
            <a:xfrm>
              <a:off x="576" y="2016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311" name="Text Box 23"/>
            <p:cNvSpPr txBox="1">
              <a:spLocks noChangeArrowheads="1"/>
            </p:cNvSpPr>
            <p:nvPr/>
          </p:nvSpPr>
          <p:spPr bwMode="auto">
            <a:xfrm>
              <a:off x="672" y="1843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sp>
        <p:nvSpPr>
          <p:cNvPr id="140312" name="Rectangle 24"/>
          <p:cNvSpPr>
            <a:spLocks noChangeArrowheads="1"/>
          </p:cNvSpPr>
          <p:nvPr/>
        </p:nvSpPr>
        <p:spPr bwMode="auto">
          <a:xfrm>
            <a:off x="3090863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313" name="Rectangle 25"/>
          <p:cNvSpPr>
            <a:spLocks noChangeArrowheads="1"/>
          </p:cNvSpPr>
          <p:nvPr/>
        </p:nvSpPr>
        <p:spPr bwMode="auto">
          <a:xfrm>
            <a:off x="5313363" y="5715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122363" y="4953000"/>
            <a:ext cx="2863850" cy="350838"/>
            <a:chOff x="576" y="2304"/>
            <a:chExt cx="1804" cy="221"/>
          </a:xfrm>
        </p:grpSpPr>
        <p:sp>
          <p:nvSpPr>
            <p:cNvPr id="140315" name="Freeform 27"/>
            <p:cNvSpPr>
              <a:spLocks/>
            </p:cNvSpPr>
            <p:nvPr/>
          </p:nvSpPr>
          <p:spPr bwMode="auto">
            <a:xfrm>
              <a:off x="576" y="2304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316" name="Text Box 28"/>
            <p:cNvSpPr txBox="1">
              <a:spLocks noChangeArrowheads="1"/>
            </p:cNvSpPr>
            <p:nvPr/>
          </p:nvSpPr>
          <p:spPr bwMode="auto">
            <a:xfrm>
              <a:off x="816" y="2352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Modify Patient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1122363" y="5486400"/>
            <a:ext cx="4191000" cy="457200"/>
            <a:chOff x="576" y="2640"/>
            <a:chExt cx="2640" cy="288"/>
          </a:xfrm>
        </p:grpSpPr>
        <p:sp>
          <p:nvSpPr>
            <p:cNvPr id="140318" name="Line 30"/>
            <p:cNvSpPr>
              <a:spLocks noChangeShapeType="1"/>
            </p:cNvSpPr>
            <p:nvPr/>
          </p:nvSpPr>
          <p:spPr bwMode="auto">
            <a:xfrm>
              <a:off x="576" y="2640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319" name="Line 31"/>
            <p:cNvSpPr>
              <a:spLocks noChangeShapeType="1"/>
            </p:cNvSpPr>
            <p:nvPr/>
          </p:nvSpPr>
          <p:spPr bwMode="auto">
            <a:xfrm>
              <a:off x="576" y="2928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320" name="Text Box 32"/>
            <p:cNvSpPr txBox="1">
              <a:spLocks noChangeArrowheads="1"/>
            </p:cNvSpPr>
            <p:nvPr/>
          </p:nvSpPr>
          <p:spPr bwMode="auto">
            <a:xfrm>
              <a:off x="672" y="2755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 [RAD-12]</a:t>
              </a:r>
            </a:p>
          </p:txBody>
        </p:sp>
      </p:grpSp>
      <p:sp>
        <p:nvSpPr>
          <p:cNvPr id="140321" name="Rectangle 33"/>
          <p:cNvSpPr>
            <a:spLocks noChangeArrowheads="1"/>
          </p:cNvSpPr>
          <p:nvPr/>
        </p:nvSpPr>
        <p:spPr bwMode="auto">
          <a:xfrm>
            <a:off x="3103563" y="3429000"/>
            <a:ext cx="304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3408363" y="3535363"/>
            <a:ext cx="1752600" cy="350837"/>
            <a:chOff x="2016" y="3139"/>
            <a:chExt cx="1104" cy="221"/>
          </a:xfrm>
        </p:grpSpPr>
        <p:sp>
          <p:nvSpPr>
            <p:cNvPr id="140323" name="Freeform 35"/>
            <p:cNvSpPr>
              <a:spLocks/>
            </p:cNvSpPr>
            <p:nvPr/>
          </p:nvSpPr>
          <p:spPr bwMode="auto">
            <a:xfrm>
              <a:off x="2016" y="3139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324" name="Text Box 36"/>
            <p:cNvSpPr txBox="1">
              <a:spLocks noChangeArrowheads="1"/>
            </p:cNvSpPr>
            <p:nvPr/>
          </p:nvSpPr>
          <p:spPr bwMode="auto">
            <a:xfrm>
              <a:off x="2256" y="3187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Creator Order</a:t>
              </a:r>
            </a:p>
          </p:txBody>
        </p:sp>
      </p:grpSp>
      <p:sp>
        <p:nvSpPr>
          <p:cNvPr id="140325" name="Rectangle 37"/>
          <p:cNvSpPr>
            <a:spLocks noChangeArrowheads="1"/>
          </p:cNvSpPr>
          <p:nvPr/>
        </p:nvSpPr>
        <p:spPr bwMode="auto">
          <a:xfrm>
            <a:off x="531336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3408363" y="4389438"/>
            <a:ext cx="1981200" cy="639762"/>
            <a:chOff x="2016" y="3677"/>
            <a:chExt cx="1248" cy="403"/>
          </a:xfrm>
        </p:grpSpPr>
        <p:sp>
          <p:nvSpPr>
            <p:cNvPr id="140327" name="Line 39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328" name="Text Box 40"/>
            <p:cNvSpPr txBox="1">
              <a:spLocks noChangeArrowheads="1"/>
            </p:cNvSpPr>
            <p:nvPr/>
          </p:nvSpPr>
          <p:spPr bwMode="auto">
            <a:xfrm>
              <a:off x="2180" y="3677"/>
              <a:ext cx="108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Management-New [RAD-2]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几个概念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162800" cy="914400"/>
          </a:xfrm>
        </p:spPr>
        <p:txBody>
          <a:bodyPr/>
          <a:lstStyle/>
          <a:p>
            <a:pPr eaLnBrk="1" hangingPunct="1">
              <a:buFont typeface="Times" pitchFamily="18" charset="0"/>
              <a:buNone/>
            </a:pPr>
            <a:r>
              <a:rPr lang="en-US" altLang="zh-CN" sz="3600" smtClean="0">
                <a:latin typeface="Helv"/>
                <a:ea typeface="宋体" pitchFamily="2" charset="-122"/>
              </a:rPr>
              <a:t>Integration Profile (</a:t>
            </a:r>
            <a:r>
              <a:rPr lang="zh-CN" altLang="en-US" sz="3600" smtClean="0">
                <a:latin typeface="Helv"/>
                <a:ea typeface="宋体" pitchFamily="2" charset="-122"/>
              </a:rPr>
              <a:t>集成模式)</a:t>
            </a:r>
            <a:endParaRPr lang="en-US" altLang="zh-CN" sz="3600" smtClean="0">
              <a:latin typeface="Helv"/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81000" y="2438400"/>
            <a:ext cx="856615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每个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Profile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是医疗信息系统的一个功能单元，它将</a:t>
            </a: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一组相关的角色组织在一起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定义它们需要完成的事</a:t>
            </a: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务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以完成医疗系统某种特定的需求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SWF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PIR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CPI</a:t>
            </a: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PDI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Line 1027"/>
          <p:cNvSpPr>
            <a:spLocks noChangeShapeType="1"/>
          </p:cNvSpPr>
          <p:nvPr/>
        </p:nvSpPr>
        <p:spPr bwMode="auto">
          <a:xfrm>
            <a:off x="22098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4" name="Line 1028"/>
          <p:cNvSpPr>
            <a:spLocks noChangeShapeType="1"/>
          </p:cNvSpPr>
          <p:nvPr/>
        </p:nvSpPr>
        <p:spPr bwMode="auto">
          <a:xfrm>
            <a:off x="40386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63600"/>
          </a:xfrm>
        </p:spPr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15046" name="Text Box 1030"/>
          <p:cNvSpPr txBox="1">
            <a:spLocks noChangeArrowheads="1"/>
          </p:cNvSpPr>
          <p:nvPr/>
        </p:nvSpPr>
        <p:spPr bwMode="auto">
          <a:xfrm>
            <a:off x="5638800" y="914400"/>
            <a:ext cx="1600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DSS/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15047" name="Text Box 1031"/>
          <p:cNvSpPr txBox="1">
            <a:spLocks noChangeArrowheads="1"/>
          </p:cNvSpPr>
          <p:nvPr/>
        </p:nvSpPr>
        <p:spPr bwMode="auto">
          <a:xfrm>
            <a:off x="3581400" y="914400"/>
            <a:ext cx="83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</a:t>
            </a:r>
          </a:p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15048" name="Text Box 1032"/>
          <p:cNvSpPr txBox="1">
            <a:spLocks noChangeArrowheads="1"/>
          </p:cNvSpPr>
          <p:nvPr/>
        </p:nvSpPr>
        <p:spPr bwMode="auto">
          <a:xfrm>
            <a:off x="1905000" y="1114425"/>
            <a:ext cx="64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15049" name="Line 1033"/>
          <p:cNvSpPr>
            <a:spLocks noChangeShapeType="1"/>
          </p:cNvSpPr>
          <p:nvPr/>
        </p:nvSpPr>
        <p:spPr bwMode="auto">
          <a:xfrm>
            <a:off x="6400800" y="1560513"/>
            <a:ext cx="0" cy="5181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70" name="Rectangle 1054"/>
          <p:cNvSpPr>
            <a:spLocks noChangeArrowheads="1"/>
          </p:cNvSpPr>
          <p:nvPr/>
        </p:nvSpPr>
        <p:spPr bwMode="auto">
          <a:xfrm>
            <a:off x="3886200" y="3657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3" name="Rectangle 1067"/>
          <p:cNvSpPr>
            <a:spLocks noChangeArrowheads="1"/>
          </p:cNvSpPr>
          <p:nvPr/>
        </p:nvSpPr>
        <p:spPr bwMode="auto">
          <a:xfrm>
            <a:off x="3886200" y="174466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52" name="Line 1036"/>
          <p:cNvSpPr>
            <a:spLocks noChangeShapeType="1"/>
          </p:cNvSpPr>
          <p:nvPr/>
        </p:nvSpPr>
        <p:spPr bwMode="auto">
          <a:xfrm flipV="1">
            <a:off x="2362200" y="19415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053" name="Text Box 1037"/>
          <p:cNvSpPr txBox="1">
            <a:spLocks noChangeArrowheads="1"/>
          </p:cNvSpPr>
          <p:nvPr/>
        </p:nvSpPr>
        <p:spPr bwMode="auto">
          <a:xfrm>
            <a:off x="2776538" y="1560513"/>
            <a:ext cx="728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215112" name="Line 1096"/>
          <p:cNvSpPr>
            <a:spLocks noChangeShapeType="1"/>
          </p:cNvSpPr>
          <p:nvPr/>
        </p:nvSpPr>
        <p:spPr bwMode="auto">
          <a:xfrm>
            <a:off x="2362200" y="209391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13" name="Text Box 1097"/>
          <p:cNvSpPr txBox="1">
            <a:spLocks noChangeArrowheads="1"/>
          </p:cNvSpPr>
          <p:nvPr/>
        </p:nvSpPr>
        <p:spPr bwMode="auto">
          <a:xfrm>
            <a:off x="2778125" y="2143125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sp>
        <p:nvSpPr>
          <p:cNvPr id="65" name="Rectangle 1067"/>
          <p:cNvSpPr>
            <a:spLocks noChangeArrowheads="1"/>
          </p:cNvSpPr>
          <p:nvPr/>
        </p:nvSpPr>
        <p:spPr bwMode="auto">
          <a:xfrm>
            <a:off x="2057400" y="1712913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7" name="Text Box 1037"/>
          <p:cNvSpPr txBox="1">
            <a:spLocks noChangeArrowheads="1"/>
          </p:cNvSpPr>
          <p:nvPr/>
        </p:nvSpPr>
        <p:spPr bwMode="auto">
          <a:xfrm>
            <a:off x="4114800" y="2627313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69" name="Text Box 1097"/>
          <p:cNvSpPr txBox="1">
            <a:spLocks noChangeArrowheads="1"/>
          </p:cNvSpPr>
          <p:nvPr/>
        </p:nvSpPr>
        <p:spPr bwMode="auto">
          <a:xfrm>
            <a:off x="4267200" y="3160713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cxnSp>
        <p:nvCxnSpPr>
          <p:cNvPr id="70673" name="Straight Arrow Connector 70"/>
          <p:cNvCxnSpPr>
            <a:cxnSpLocks noChangeShapeType="1"/>
          </p:cNvCxnSpPr>
          <p:nvPr/>
        </p:nvCxnSpPr>
        <p:spPr bwMode="auto">
          <a:xfrm>
            <a:off x="2362200" y="2932113"/>
            <a:ext cx="1371600" cy="1587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70674" name="Straight Arrow Connector 78"/>
          <p:cNvCxnSpPr>
            <a:cxnSpLocks noChangeShapeType="1"/>
          </p:cNvCxnSpPr>
          <p:nvPr/>
        </p:nvCxnSpPr>
        <p:spPr bwMode="auto">
          <a:xfrm>
            <a:off x="2362200" y="29321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0675" name="Straight Arrow Connector 81"/>
          <p:cNvCxnSpPr>
            <a:cxnSpLocks noChangeShapeType="1"/>
          </p:cNvCxnSpPr>
          <p:nvPr/>
        </p:nvCxnSpPr>
        <p:spPr bwMode="auto">
          <a:xfrm rot="10800000">
            <a:off x="2362200" y="3084513"/>
            <a:ext cx="38862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" name="Rectangle 1067"/>
          <p:cNvSpPr>
            <a:spLocks noChangeArrowheads="1"/>
          </p:cNvSpPr>
          <p:nvPr/>
        </p:nvSpPr>
        <p:spPr bwMode="auto">
          <a:xfrm>
            <a:off x="6248400" y="2703513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" name="Rectangle 1067"/>
          <p:cNvSpPr>
            <a:spLocks noChangeArrowheads="1"/>
          </p:cNvSpPr>
          <p:nvPr/>
        </p:nvSpPr>
        <p:spPr bwMode="auto">
          <a:xfrm>
            <a:off x="3886200" y="4676775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" name="Line 1036"/>
          <p:cNvSpPr>
            <a:spLocks noChangeShapeType="1"/>
          </p:cNvSpPr>
          <p:nvPr/>
        </p:nvSpPr>
        <p:spPr bwMode="auto">
          <a:xfrm flipV="1">
            <a:off x="2362200" y="4873625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" name="Line 1096"/>
          <p:cNvSpPr>
            <a:spLocks noChangeShapeType="1"/>
          </p:cNvSpPr>
          <p:nvPr/>
        </p:nvSpPr>
        <p:spPr bwMode="auto">
          <a:xfrm>
            <a:off x="2362200" y="5026025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7" name="Text Box 1097"/>
          <p:cNvSpPr txBox="1">
            <a:spLocks noChangeArrowheads="1"/>
          </p:cNvSpPr>
          <p:nvPr/>
        </p:nvSpPr>
        <p:spPr bwMode="auto">
          <a:xfrm>
            <a:off x="2778125" y="5075238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sp>
        <p:nvSpPr>
          <p:cNvPr id="88" name="Rectangle 1067"/>
          <p:cNvSpPr>
            <a:spLocks noChangeArrowheads="1"/>
          </p:cNvSpPr>
          <p:nvPr/>
        </p:nvSpPr>
        <p:spPr bwMode="auto">
          <a:xfrm>
            <a:off x="2057400" y="4645025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" name="Text Box 1037"/>
          <p:cNvSpPr txBox="1">
            <a:spLocks noChangeArrowheads="1"/>
          </p:cNvSpPr>
          <p:nvPr/>
        </p:nvSpPr>
        <p:spPr bwMode="auto">
          <a:xfrm>
            <a:off x="4114800" y="5559425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90" name="Text Box 1097"/>
          <p:cNvSpPr txBox="1">
            <a:spLocks noChangeArrowheads="1"/>
          </p:cNvSpPr>
          <p:nvPr/>
        </p:nvSpPr>
        <p:spPr bwMode="auto">
          <a:xfrm>
            <a:off x="4267200" y="6092825"/>
            <a:ext cx="57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ACK</a:t>
            </a:r>
          </a:p>
        </p:txBody>
      </p:sp>
      <p:cxnSp>
        <p:nvCxnSpPr>
          <p:cNvPr id="70684" name="Straight Arrow Connector 90"/>
          <p:cNvCxnSpPr>
            <a:cxnSpLocks noChangeShapeType="1"/>
          </p:cNvCxnSpPr>
          <p:nvPr/>
        </p:nvCxnSpPr>
        <p:spPr bwMode="auto">
          <a:xfrm>
            <a:off x="2362200" y="5864225"/>
            <a:ext cx="1371600" cy="1588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70685" name="Straight Arrow Connector 91"/>
          <p:cNvCxnSpPr>
            <a:cxnSpLocks noChangeShapeType="1"/>
          </p:cNvCxnSpPr>
          <p:nvPr/>
        </p:nvCxnSpPr>
        <p:spPr bwMode="auto">
          <a:xfrm>
            <a:off x="2362200" y="5864225"/>
            <a:ext cx="3886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0686" name="Straight Arrow Connector 92"/>
          <p:cNvCxnSpPr>
            <a:cxnSpLocks noChangeShapeType="1"/>
          </p:cNvCxnSpPr>
          <p:nvPr/>
        </p:nvCxnSpPr>
        <p:spPr bwMode="auto">
          <a:xfrm rot="10800000">
            <a:off x="2362200" y="6016625"/>
            <a:ext cx="3886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" name="Rectangle 1067"/>
          <p:cNvSpPr>
            <a:spLocks noChangeArrowheads="1"/>
          </p:cNvSpPr>
          <p:nvPr/>
        </p:nvSpPr>
        <p:spPr bwMode="auto">
          <a:xfrm>
            <a:off x="6248400" y="5635625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5" name="Text Box 1037"/>
          <p:cNvSpPr txBox="1">
            <a:spLocks noChangeArrowheads="1"/>
          </p:cNvSpPr>
          <p:nvPr/>
        </p:nvSpPr>
        <p:spPr bwMode="auto">
          <a:xfrm>
            <a:off x="2667000" y="4492625"/>
            <a:ext cx="728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96" name="Text Box 1037"/>
          <p:cNvSpPr txBox="1">
            <a:spLocks noChangeArrowheads="1"/>
          </p:cNvSpPr>
          <p:nvPr/>
        </p:nvSpPr>
        <p:spPr bwMode="auto">
          <a:xfrm>
            <a:off x="4419600" y="4721225"/>
            <a:ext cx="16525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A02, A03, A06,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A07, A08, A40</a:t>
            </a:r>
          </a:p>
        </p:txBody>
      </p:sp>
      <p:sp>
        <p:nvSpPr>
          <p:cNvPr id="97" name="Text Box 1037"/>
          <p:cNvSpPr txBox="1">
            <a:spLocks noChangeArrowheads="1"/>
          </p:cNvSpPr>
          <p:nvPr/>
        </p:nvSpPr>
        <p:spPr bwMode="auto">
          <a:xfrm>
            <a:off x="4419600" y="1676400"/>
            <a:ext cx="16525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A01, A04, A05,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A11, A38</a:t>
            </a:r>
          </a:p>
        </p:txBody>
      </p:sp>
      <p:sp>
        <p:nvSpPr>
          <p:cNvPr id="98" name="Rectangle 1067"/>
          <p:cNvSpPr>
            <a:spLocks noChangeArrowheads="1"/>
          </p:cNvSpPr>
          <p:nvPr/>
        </p:nvSpPr>
        <p:spPr bwMode="auto">
          <a:xfrm>
            <a:off x="6248400" y="3657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" name="Text Box 1037"/>
          <p:cNvSpPr txBox="1">
            <a:spLocks noChangeArrowheads="1"/>
          </p:cNvSpPr>
          <p:nvPr/>
        </p:nvSpPr>
        <p:spPr bwMode="auto">
          <a:xfrm>
            <a:off x="4648200" y="3502025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70693" name="Straight Arrow Connector 102"/>
          <p:cNvCxnSpPr>
            <a:cxnSpLocks noChangeShapeType="1"/>
          </p:cNvCxnSpPr>
          <p:nvPr/>
        </p:nvCxnSpPr>
        <p:spPr bwMode="auto">
          <a:xfrm>
            <a:off x="4191000" y="3810000"/>
            <a:ext cx="2057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70694" name="Straight Arrow Connector 104"/>
          <p:cNvCxnSpPr>
            <a:cxnSpLocks noChangeShapeType="1"/>
          </p:cNvCxnSpPr>
          <p:nvPr/>
        </p:nvCxnSpPr>
        <p:spPr bwMode="auto">
          <a:xfrm rot="10800000">
            <a:off x="4191000" y="4037013"/>
            <a:ext cx="2057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6" name="Text Box 1037"/>
          <p:cNvSpPr txBox="1">
            <a:spLocks noChangeArrowheads="1"/>
          </p:cNvSpPr>
          <p:nvPr/>
        </p:nvSpPr>
        <p:spPr bwMode="auto">
          <a:xfrm>
            <a:off x="4648200" y="4035425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4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ORR^O02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Line 2"/>
          <p:cNvSpPr>
            <a:spLocks noChangeShapeType="1"/>
          </p:cNvSpPr>
          <p:nvPr/>
        </p:nvSpPr>
        <p:spPr bwMode="auto">
          <a:xfrm>
            <a:off x="30480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1981200" y="152400"/>
            <a:ext cx="5715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检查过程预约后修改患者信息</a:t>
            </a: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7281863" y="1066800"/>
            <a:ext cx="12080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6173788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4343400" y="1066800"/>
            <a:ext cx="1150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2667000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42345" name="Line 9"/>
          <p:cNvSpPr>
            <a:spLocks noChangeShapeType="1"/>
          </p:cNvSpPr>
          <p:nvPr/>
        </p:nvSpPr>
        <p:spPr bwMode="auto">
          <a:xfrm>
            <a:off x="7620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46" name="Line 10"/>
          <p:cNvSpPr>
            <a:spLocks noChangeShapeType="1"/>
          </p:cNvSpPr>
          <p:nvPr/>
        </p:nvSpPr>
        <p:spPr bwMode="auto">
          <a:xfrm>
            <a:off x="6546850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47" name="Line 11"/>
          <p:cNvSpPr>
            <a:spLocks noChangeShapeType="1"/>
          </p:cNvSpPr>
          <p:nvPr/>
        </p:nvSpPr>
        <p:spPr bwMode="auto">
          <a:xfrm>
            <a:off x="77724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48" name="Rectangle 12"/>
          <p:cNvSpPr>
            <a:spLocks noChangeArrowheads="1"/>
          </p:cNvSpPr>
          <p:nvPr/>
        </p:nvSpPr>
        <p:spPr bwMode="auto">
          <a:xfrm>
            <a:off x="609600" y="1676400"/>
            <a:ext cx="304800" cy="1114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2349" name="Rectangle 13"/>
          <p:cNvSpPr>
            <a:spLocks noChangeArrowheads="1"/>
          </p:cNvSpPr>
          <p:nvPr/>
        </p:nvSpPr>
        <p:spPr bwMode="auto">
          <a:xfrm>
            <a:off x="2882900" y="1981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4876800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51" name="Rectangle 15"/>
          <p:cNvSpPr>
            <a:spLocks noChangeArrowheads="1"/>
          </p:cNvSpPr>
          <p:nvPr/>
        </p:nvSpPr>
        <p:spPr bwMode="auto">
          <a:xfrm>
            <a:off x="609600" y="53340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2352" name="Rectangle 16"/>
          <p:cNvSpPr>
            <a:spLocks noChangeArrowheads="1"/>
          </p:cNvSpPr>
          <p:nvPr/>
        </p:nvSpPr>
        <p:spPr bwMode="auto">
          <a:xfrm>
            <a:off x="4724400" y="228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14400" y="1676400"/>
            <a:ext cx="1981200" cy="457200"/>
            <a:chOff x="576" y="1056"/>
            <a:chExt cx="1248" cy="288"/>
          </a:xfrm>
        </p:grpSpPr>
        <p:sp>
          <p:nvSpPr>
            <p:cNvPr id="142354" name="Freeform 18"/>
            <p:cNvSpPr>
              <a:spLocks/>
            </p:cNvSpPr>
            <p:nvPr/>
          </p:nvSpPr>
          <p:spPr bwMode="auto">
            <a:xfrm>
              <a:off x="576" y="1104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355" name="Text Box 19"/>
            <p:cNvSpPr txBox="1">
              <a:spLocks noChangeArrowheads="1"/>
            </p:cNvSpPr>
            <p:nvPr/>
          </p:nvSpPr>
          <p:spPr bwMode="auto">
            <a:xfrm>
              <a:off x="742" y="1056"/>
              <a:ext cx="108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Register/Admin Patient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914400" y="2209800"/>
            <a:ext cx="3810000" cy="762000"/>
            <a:chOff x="576" y="1392"/>
            <a:chExt cx="2400" cy="480"/>
          </a:xfrm>
        </p:grpSpPr>
        <p:sp>
          <p:nvSpPr>
            <p:cNvPr id="142357" name="Line 21"/>
            <p:cNvSpPr>
              <a:spLocks noChangeShapeType="1"/>
            </p:cNvSpPr>
            <p:nvPr/>
          </p:nvSpPr>
          <p:spPr bwMode="auto">
            <a:xfrm>
              <a:off x="576" y="1392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58" name="Line 22"/>
            <p:cNvSpPr>
              <a:spLocks noChangeShapeType="1"/>
            </p:cNvSpPr>
            <p:nvPr/>
          </p:nvSpPr>
          <p:spPr bwMode="auto">
            <a:xfrm>
              <a:off x="576" y="1584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59" name="Text Box 23"/>
            <p:cNvSpPr txBox="1">
              <a:spLocks noChangeArrowheads="1"/>
            </p:cNvSpPr>
            <p:nvPr/>
          </p:nvSpPr>
          <p:spPr bwMode="auto">
            <a:xfrm>
              <a:off x="768" y="1584"/>
              <a:ext cx="11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2882900" y="563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2361" name="Rectangle 25"/>
          <p:cNvSpPr>
            <a:spLocks noChangeArrowheads="1"/>
          </p:cNvSpPr>
          <p:nvPr/>
        </p:nvSpPr>
        <p:spPr bwMode="auto">
          <a:xfrm>
            <a:off x="4724400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914400" y="5364163"/>
            <a:ext cx="2863850" cy="350837"/>
            <a:chOff x="576" y="2304"/>
            <a:chExt cx="1804" cy="221"/>
          </a:xfrm>
        </p:grpSpPr>
        <p:sp>
          <p:nvSpPr>
            <p:cNvPr id="142363" name="Freeform 27"/>
            <p:cNvSpPr>
              <a:spLocks/>
            </p:cNvSpPr>
            <p:nvPr/>
          </p:nvSpPr>
          <p:spPr bwMode="auto">
            <a:xfrm>
              <a:off x="576" y="2304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364" name="Text Box 28"/>
            <p:cNvSpPr txBox="1">
              <a:spLocks noChangeArrowheads="1"/>
            </p:cNvSpPr>
            <p:nvPr/>
          </p:nvSpPr>
          <p:spPr bwMode="auto">
            <a:xfrm>
              <a:off x="816" y="2352"/>
              <a:ext cx="15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Modify Patient</a:t>
              </a:r>
            </a:p>
          </p:txBody>
        </p:sp>
      </p:grp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914400" y="5867400"/>
            <a:ext cx="3810000" cy="457200"/>
            <a:chOff x="576" y="3696"/>
            <a:chExt cx="2400" cy="288"/>
          </a:xfrm>
        </p:grpSpPr>
        <p:sp>
          <p:nvSpPr>
            <p:cNvPr id="142366" name="Line 30"/>
            <p:cNvSpPr>
              <a:spLocks noChangeShapeType="1"/>
            </p:cNvSpPr>
            <p:nvPr/>
          </p:nvSpPr>
          <p:spPr bwMode="auto">
            <a:xfrm>
              <a:off x="576" y="3696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67" name="Line 31"/>
            <p:cNvSpPr>
              <a:spLocks noChangeShapeType="1"/>
            </p:cNvSpPr>
            <p:nvPr/>
          </p:nvSpPr>
          <p:spPr bwMode="auto">
            <a:xfrm>
              <a:off x="576" y="3984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68" name="Text Box 32"/>
            <p:cNvSpPr txBox="1">
              <a:spLocks noChangeArrowheads="1"/>
            </p:cNvSpPr>
            <p:nvPr/>
          </p:nvSpPr>
          <p:spPr bwMode="auto">
            <a:xfrm>
              <a:off x="663" y="3811"/>
              <a:ext cx="142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 [RAD-12]</a:t>
              </a:r>
            </a:p>
          </p:txBody>
        </p:sp>
      </p:grpSp>
      <p:sp>
        <p:nvSpPr>
          <p:cNvPr id="142369" name="Rectangle 33"/>
          <p:cNvSpPr>
            <a:spLocks noChangeArrowheads="1"/>
          </p:cNvSpPr>
          <p:nvPr/>
        </p:nvSpPr>
        <p:spPr bwMode="auto">
          <a:xfrm>
            <a:off x="2895600" y="2819400"/>
            <a:ext cx="304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3200400" y="2895600"/>
            <a:ext cx="1752600" cy="350838"/>
            <a:chOff x="2016" y="3139"/>
            <a:chExt cx="1104" cy="221"/>
          </a:xfrm>
        </p:grpSpPr>
        <p:sp>
          <p:nvSpPr>
            <p:cNvPr id="142371" name="Freeform 35"/>
            <p:cNvSpPr>
              <a:spLocks/>
            </p:cNvSpPr>
            <p:nvPr/>
          </p:nvSpPr>
          <p:spPr bwMode="auto">
            <a:xfrm>
              <a:off x="2016" y="3139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372" name="Text Box 36"/>
            <p:cNvSpPr txBox="1">
              <a:spLocks noChangeArrowheads="1"/>
            </p:cNvSpPr>
            <p:nvPr/>
          </p:nvSpPr>
          <p:spPr bwMode="auto">
            <a:xfrm>
              <a:off x="2256" y="3187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Creator Order</a:t>
              </a:r>
            </a:p>
          </p:txBody>
        </p:sp>
      </p:grp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4724400" y="3124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3200400" y="3352800"/>
            <a:ext cx="1600200" cy="639763"/>
            <a:chOff x="2016" y="3677"/>
            <a:chExt cx="1248" cy="403"/>
          </a:xfrm>
        </p:grpSpPr>
        <p:sp>
          <p:nvSpPr>
            <p:cNvPr id="142375" name="Line 39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76" name="Text Box 40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Management-New [RAD-2]</a:t>
              </a:r>
            </a:p>
          </p:txBody>
        </p:sp>
      </p:grp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724400" y="3810000"/>
            <a:ext cx="3048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5029200" y="3703638"/>
            <a:ext cx="1828800" cy="639762"/>
            <a:chOff x="3168" y="2333"/>
            <a:chExt cx="1152" cy="403"/>
          </a:xfrm>
        </p:grpSpPr>
        <p:sp>
          <p:nvSpPr>
            <p:cNvPr id="142379" name="Freeform 43"/>
            <p:cNvSpPr>
              <a:spLocks/>
            </p:cNvSpPr>
            <p:nvPr/>
          </p:nvSpPr>
          <p:spPr bwMode="auto">
            <a:xfrm>
              <a:off x="3168" y="2448"/>
              <a:ext cx="240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380" name="Text Box 44"/>
            <p:cNvSpPr txBox="1">
              <a:spLocks noChangeArrowheads="1"/>
            </p:cNvSpPr>
            <p:nvPr/>
          </p:nvSpPr>
          <p:spPr bwMode="auto">
            <a:xfrm>
              <a:off x="3408" y="2333"/>
              <a:ext cx="91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 and /or assign protocel</a:t>
              </a:r>
            </a:p>
          </p:txBody>
        </p:sp>
      </p:grpSp>
      <p:sp>
        <p:nvSpPr>
          <p:cNvPr id="142381" name="Rectangle 45"/>
          <p:cNvSpPr>
            <a:spLocks noChangeArrowheads="1"/>
          </p:cNvSpPr>
          <p:nvPr/>
        </p:nvSpPr>
        <p:spPr bwMode="auto">
          <a:xfrm>
            <a:off x="6400800" y="4419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5029200" y="4541838"/>
            <a:ext cx="1447800" cy="639762"/>
            <a:chOff x="2016" y="3677"/>
            <a:chExt cx="1248" cy="403"/>
          </a:xfrm>
        </p:grpSpPr>
        <p:sp>
          <p:nvSpPr>
            <p:cNvPr id="142383" name="Line 47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84" name="Text Box 48"/>
            <p:cNvSpPr txBox="1">
              <a:spLocks noChangeArrowheads="1"/>
            </p:cNvSpPr>
            <p:nvPr/>
          </p:nvSpPr>
          <p:spPr bwMode="auto">
            <a:xfrm>
              <a:off x="2180" y="3677"/>
              <a:ext cx="108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5029200" y="5257800"/>
            <a:ext cx="2743200" cy="304800"/>
            <a:chOff x="3168" y="3312"/>
            <a:chExt cx="1728" cy="192"/>
          </a:xfrm>
        </p:grpSpPr>
        <p:sp>
          <p:nvSpPr>
            <p:cNvPr id="142386" name="Line 50"/>
            <p:cNvSpPr>
              <a:spLocks noChangeShapeType="1"/>
            </p:cNvSpPr>
            <p:nvPr/>
          </p:nvSpPr>
          <p:spPr bwMode="auto">
            <a:xfrm>
              <a:off x="316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387" name="Text Box 51"/>
            <p:cNvSpPr txBox="1">
              <a:spLocks noChangeArrowheads="1"/>
            </p:cNvSpPr>
            <p:nvPr/>
          </p:nvSpPr>
          <p:spPr bwMode="auto">
            <a:xfrm>
              <a:off x="3360" y="3331"/>
              <a:ext cx="150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42393" name="Rectangle 57"/>
          <p:cNvSpPr>
            <a:spLocks noChangeArrowheads="1"/>
          </p:cNvSpPr>
          <p:nvPr/>
        </p:nvSpPr>
        <p:spPr bwMode="auto">
          <a:xfrm>
            <a:off x="7620000" y="5029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63600"/>
          </a:xfrm>
        </p:spPr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29829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925513" y="121920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7326313" y="1066800"/>
            <a:ext cx="12080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6108700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4278313" y="1066800"/>
            <a:ext cx="115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2601913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>
            <a:off x="11541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>
            <a:off x="6481763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78597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2830513" y="17526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 flipH="1">
            <a:off x="4811713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" name="Rectangle 16"/>
          <p:cNvSpPr>
            <a:spLocks noChangeArrowheads="1"/>
          </p:cNvSpPr>
          <p:nvPr/>
        </p:nvSpPr>
        <p:spPr bwMode="auto">
          <a:xfrm>
            <a:off x="4659313" y="228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5" name="Text Box 19"/>
          <p:cNvSpPr txBox="1">
            <a:spLocks noChangeArrowheads="1"/>
          </p:cNvSpPr>
          <p:nvPr/>
        </p:nvSpPr>
        <p:spPr bwMode="auto">
          <a:xfrm>
            <a:off x="1722438" y="19812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60" name="Rectangle 45"/>
          <p:cNvSpPr>
            <a:spLocks noChangeArrowheads="1"/>
          </p:cNvSpPr>
          <p:nvPr/>
        </p:nvSpPr>
        <p:spPr bwMode="auto">
          <a:xfrm>
            <a:off x="2830513" y="3276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0" name="Rectangle 52"/>
          <p:cNvSpPr>
            <a:spLocks noChangeArrowheads="1"/>
          </p:cNvSpPr>
          <p:nvPr/>
        </p:nvSpPr>
        <p:spPr bwMode="auto">
          <a:xfrm>
            <a:off x="4659313" y="3276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2" name="Line 64"/>
          <p:cNvSpPr>
            <a:spLocks noChangeShapeType="1"/>
          </p:cNvSpPr>
          <p:nvPr/>
        </p:nvSpPr>
        <p:spPr bwMode="auto">
          <a:xfrm>
            <a:off x="1306513" y="1905000"/>
            <a:ext cx="153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" name="Line 67"/>
          <p:cNvSpPr>
            <a:spLocks noChangeShapeType="1"/>
          </p:cNvSpPr>
          <p:nvPr/>
        </p:nvSpPr>
        <p:spPr bwMode="auto">
          <a:xfrm>
            <a:off x="4964113" y="4267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" name="Rectangle 69"/>
          <p:cNvSpPr>
            <a:spLocks noChangeArrowheads="1"/>
          </p:cNvSpPr>
          <p:nvPr/>
        </p:nvSpPr>
        <p:spPr bwMode="auto">
          <a:xfrm>
            <a:off x="6335713" y="3276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1" name="Rectangle 16"/>
          <p:cNvSpPr>
            <a:spLocks noChangeArrowheads="1"/>
          </p:cNvSpPr>
          <p:nvPr/>
        </p:nvSpPr>
        <p:spPr bwMode="auto">
          <a:xfrm>
            <a:off x="1001713" y="17526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74773" name="Straight Arrow Connector 115"/>
          <p:cNvCxnSpPr>
            <a:cxnSpLocks noChangeShapeType="1"/>
          </p:cNvCxnSpPr>
          <p:nvPr/>
        </p:nvCxnSpPr>
        <p:spPr bwMode="auto">
          <a:xfrm>
            <a:off x="1306513" y="2514600"/>
            <a:ext cx="3352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8" name="Text Box 19"/>
          <p:cNvSpPr txBox="1">
            <a:spLocks noChangeArrowheads="1"/>
          </p:cNvSpPr>
          <p:nvPr/>
        </p:nvSpPr>
        <p:spPr bwMode="auto">
          <a:xfrm>
            <a:off x="3475038" y="22098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cxnSp>
        <p:nvCxnSpPr>
          <p:cNvPr id="74775" name="Straight Arrow Connector 119"/>
          <p:cNvCxnSpPr>
            <a:cxnSpLocks noChangeShapeType="1"/>
            <a:stCxn id="60" idx="3"/>
            <a:endCxn id="70" idx="1"/>
          </p:cNvCxnSpPr>
          <p:nvPr/>
        </p:nvCxnSpPr>
        <p:spPr bwMode="auto">
          <a:xfrm>
            <a:off x="3135313" y="3505200"/>
            <a:ext cx="1524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1" name="Text Box 19"/>
          <p:cNvSpPr txBox="1">
            <a:spLocks noChangeArrowheads="1"/>
          </p:cNvSpPr>
          <p:nvPr/>
        </p:nvSpPr>
        <p:spPr bwMode="auto">
          <a:xfrm>
            <a:off x="3440113" y="32004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74777" name="Straight Arrow Connector 121"/>
          <p:cNvCxnSpPr>
            <a:cxnSpLocks noChangeShapeType="1"/>
          </p:cNvCxnSpPr>
          <p:nvPr/>
        </p:nvCxnSpPr>
        <p:spPr bwMode="auto">
          <a:xfrm>
            <a:off x="4964113" y="35052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" name="Text Box 19"/>
          <p:cNvSpPr txBox="1">
            <a:spLocks noChangeArrowheads="1"/>
          </p:cNvSpPr>
          <p:nvPr/>
        </p:nvSpPr>
        <p:spPr bwMode="auto">
          <a:xfrm>
            <a:off x="5268913" y="32004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sp>
        <p:nvSpPr>
          <p:cNvPr id="126" name="Rectangle 52"/>
          <p:cNvSpPr>
            <a:spLocks noChangeArrowheads="1"/>
          </p:cNvSpPr>
          <p:nvPr/>
        </p:nvSpPr>
        <p:spPr bwMode="auto">
          <a:xfrm>
            <a:off x="4659313" y="4038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7" name="Rectangle 52"/>
          <p:cNvSpPr>
            <a:spLocks noChangeArrowheads="1"/>
          </p:cNvSpPr>
          <p:nvPr/>
        </p:nvSpPr>
        <p:spPr bwMode="auto">
          <a:xfrm>
            <a:off x="7707313" y="4038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8" name="Text Box 19"/>
          <p:cNvSpPr txBox="1">
            <a:spLocks noChangeArrowheads="1"/>
          </p:cNvSpPr>
          <p:nvPr/>
        </p:nvSpPr>
        <p:spPr bwMode="auto">
          <a:xfrm>
            <a:off x="5497513" y="39624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C-FIND</a:t>
            </a:r>
          </a:p>
        </p:txBody>
      </p:sp>
      <p:sp>
        <p:nvSpPr>
          <p:cNvPr id="129" name="Rectangle 12"/>
          <p:cNvSpPr>
            <a:spLocks noChangeArrowheads="1"/>
          </p:cNvSpPr>
          <p:nvPr/>
        </p:nvSpPr>
        <p:spPr bwMode="auto">
          <a:xfrm>
            <a:off x="2830513" y="46482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0" name="Rectangle 16"/>
          <p:cNvSpPr>
            <a:spLocks noChangeArrowheads="1"/>
          </p:cNvSpPr>
          <p:nvPr/>
        </p:nvSpPr>
        <p:spPr bwMode="auto">
          <a:xfrm>
            <a:off x="4659313" y="518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" name="Text Box 19"/>
          <p:cNvSpPr txBox="1">
            <a:spLocks noChangeArrowheads="1"/>
          </p:cNvSpPr>
          <p:nvPr/>
        </p:nvSpPr>
        <p:spPr bwMode="auto">
          <a:xfrm>
            <a:off x="1722438" y="48768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132" name="Line 64"/>
          <p:cNvSpPr>
            <a:spLocks noChangeShapeType="1"/>
          </p:cNvSpPr>
          <p:nvPr/>
        </p:nvSpPr>
        <p:spPr bwMode="auto">
          <a:xfrm>
            <a:off x="1306513" y="4800600"/>
            <a:ext cx="153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" name="Rectangle 16"/>
          <p:cNvSpPr>
            <a:spLocks noChangeArrowheads="1"/>
          </p:cNvSpPr>
          <p:nvPr/>
        </p:nvSpPr>
        <p:spPr bwMode="auto">
          <a:xfrm>
            <a:off x="1001713" y="46482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74787" name="Straight Arrow Connector 133"/>
          <p:cNvCxnSpPr>
            <a:cxnSpLocks noChangeShapeType="1"/>
          </p:cNvCxnSpPr>
          <p:nvPr/>
        </p:nvCxnSpPr>
        <p:spPr bwMode="auto">
          <a:xfrm>
            <a:off x="1306513" y="5410200"/>
            <a:ext cx="3352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5" name="Text Box 19"/>
          <p:cNvSpPr txBox="1">
            <a:spLocks noChangeArrowheads="1"/>
          </p:cNvSpPr>
          <p:nvPr/>
        </p:nvSpPr>
        <p:spPr bwMode="auto">
          <a:xfrm>
            <a:off x="3475038" y="51054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ADT^*</a:t>
            </a:r>
          </a:p>
        </p:txBody>
      </p:sp>
      <p:sp>
        <p:nvSpPr>
          <p:cNvPr id="136" name="Text Box 1037"/>
          <p:cNvSpPr txBox="1">
            <a:spLocks noChangeArrowheads="1"/>
          </p:cNvSpPr>
          <p:nvPr/>
        </p:nvSpPr>
        <p:spPr bwMode="auto">
          <a:xfrm>
            <a:off x="1306513" y="2514600"/>
            <a:ext cx="1652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A01, A04, A05,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A11, A38</a:t>
            </a:r>
          </a:p>
        </p:txBody>
      </p:sp>
      <p:sp>
        <p:nvSpPr>
          <p:cNvPr id="137" name="Text Box 1037"/>
          <p:cNvSpPr txBox="1">
            <a:spLocks noChangeArrowheads="1"/>
          </p:cNvSpPr>
          <p:nvPr/>
        </p:nvSpPr>
        <p:spPr bwMode="auto">
          <a:xfrm>
            <a:off x="1306513" y="5486400"/>
            <a:ext cx="1652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*</a:t>
            </a:r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A02, A03, A06,</a:t>
            </a:r>
          </a:p>
          <a:p>
            <a:r>
              <a:rPr lang="en-US" altLang="zh-CN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A07, A08, A40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Line 2"/>
          <p:cNvSpPr>
            <a:spLocks noChangeShapeType="1"/>
          </p:cNvSpPr>
          <p:nvPr/>
        </p:nvSpPr>
        <p:spPr bwMode="auto">
          <a:xfrm>
            <a:off x="25908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838200" y="152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指令发出者(</a:t>
            </a:r>
            <a:r>
              <a:rPr lang="en-US" altLang="zh-CN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Placer)</a:t>
            </a:r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替换检查指令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7010400" y="1066800"/>
            <a:ext cx="1208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5716588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3886200" y="1066800"/>
            <a:ext cx="1150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2209800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44393" name="Line 9"/>
          <p:cNvSpPr>
            <a:spLocks noChangeShapeType="1"/>
          </p:cNvSpPr>
          <p:nvPr/>
        </p:nvSpPr>
        <p:spPr bwMode="auto">
          <a:xfrm>
            <a:off x="7620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>
            <a:off x="6089650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395" name="Line 11"/>
          <p:cNvSpPr>
            <a:spLocks noChangeShapeType="1"/>
          </p:cNvSpPr>
          <p:nvPr/>
        </p:nvSpPr>
        <p:spPr bwMode="auto">
          <a:xfrm>
            <a:off x="7500938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2438400" y="1752600"/>
            <a:ext cx="304800" cy="1114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>
            <a:off x="4419600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400" name="Rectangle 16"/>
          <p:cNvSpPr>
            <a:spLocks noChangeArrowheads="1"/>
          </p:cNvSpPr>
          <p:nvPr/>
        </p:nvSpPr>
        <p:spPr bwMode="auto">
          <a:xfrm>
            <a:off x="4267200" y="2057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2743200" y="1828800"/>
            <a:ext cx="1981200" cy="304800"/>
            <a:chOff x="1728" y="1152"/>
            <a:chExt cx="1248" cy="192"/>
          </a:xfrm>
        </p:grpSpPr>
        <p:sp>
          <p:nvSpPr>
            <p:cNvPr id="144402" name="Freeform 18"/>
            <p:cNvSpPr>
              <a:spLocks/>
            </p:cNvSpPr>
            <p:nvPr/>
          </p:nvSpPr>
          <p:spPr bwMode="auto">
            <a:xfrm>
              <a:off x="1728" y="1152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4403" name="Text Box 19"/>
            <p:cNvSpPr txBox="1">
              <a:spLocks noChangeArrowheads="1"/>
            </p:cNvSpPr>
            <p:nvPr/>
          </p:nvSpPr>
          <p:spPr bwMode="auto">
            <a:xfrm>
              <a:off x="1894" y="1171"/>
              <a:ext cx="10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Cancel Order</a:t>
              </a:r>
            </a:p>
          </p:txBody>
        </p: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4419600" y="2895600"/>
            <a:ext cx="1600200" cy="457200"/>
            <a:chOff x="2016" y="3677"/>
            <a:chExt cx="1248" cy="288"/>
          </a:xfrm>
        </p:grpSpPr>
        <p:sp>
          <p:nvSpPr>
            <p:cNvPr id="144423" name="Line 39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24" name="Text Box 40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Update [RAD-13]</a:t>
              </a:r>
            </a:p>
          </p:txBody>
        </p:sp>
      </p:grpSp>
      <p:sp>
        <p:nvSpPr>
          <p:cNvPr id="144425" name="Rectangle 41"/>
          <p:cNvSpPr>
            <a:spLocks noChangeArrowheads="1"/>
          </p:cNvSpPr>
          <p:nvPr/>
        </p:nvSpPr>
        <p:spPr bwMode="auto">
          <a:xfrm>
            <a:off x="4267200" y="2667000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4429" name="Rectangle 45"/>
          <p:cNvSpPr>
            <a:spLocks noChangeArrowheads="1"/>
          </p:cNvSpPr>
          <p:nvPr/>
        </p:nvSpPr>
        <p:spPr bwMode="auto">
          <a:xfrm>
            <a:off x="5943600" y="2667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2743200" y="2332038"/>
            <a:ext cx="1600200" cy="639762"/>
            <a:chOff x="2016" y="3677"/>
            <a:chExt cx="1248" cy="403"/>
          </a:xfrm>
        </p:grpSpPr>
        <p:sp>
          <p:nvSpPr>
            <p:cNvPr id="144431" name="Line 47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32" name="Text Box 48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Management－Cancel [RAD-2]</a:t>
              </a:r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4572000" y="3505200"/>
            <a:ext cx="2743200" cy="304800"/>
            <a:chOff x="3168" y="3312"/>
            <a:chExt cx="1728" cy="192"/>
          </a:xfrm>
        </p:grpSpPr>
        <p:sp>
          <p:nvSpPr>
            <p:cNvPr id="144434" name="Line 50"/>
            <p:cNvSpPr>
              <a:spLocks noChangeShapeType="1"/>
            </p:cNvSpPr>
            <p:nvPr/>
          </p:nvSpPr>
          <p:spPr bwMode="auto">
            <a:xfrm>
              <a:off x="316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35" name="Text Box 51"/>
            <p:cNvSpPr txBox="1">
              <a:spLocks noChangeArrowheads="1"/>
            </p:cNvSpPr>
            <p:nvPr/>
          </p:nvSpPr>
          <p:spPr bwMode="auto">
            <a:xfrm>
              <a:off x="3360" y="3331"/>
              <a:ext cx="15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44436" name="Rectangle 52"/>
          <p:cNvSpPr>
            <a:spLocks noChangeArrowheads="1"/>
          </p:cNvSpPr>
          <p:nvPr/>
        </p:nvSpPr>
        <p:spPr bwMode="auto">
          <a:xfrm>
            <a:off x="7348538" y="3276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4437" name="Rectangle 53"/>
          <p:cNvSpPr>
            <a:spLocks noChangeArrowheads="1"/>
          </p:cNvSpPr>
          <p:nvPr/>
        </p:nvSpPr>
        <p:spPr bwMode="auto">
          <a:xfrm>
            <a:off x="2405063" y="4038600"/>
            <a:ext cx="304800" cy="1114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4438" name="Rectangle 54"/>
          <p:cNvSpPr>
            <a:spLocks noChangeArrowheads="1"/>
          </p:cNvSpPr>
          <p:nvPr/>
        </p:nvSpPr>
        <p:spPr bwMode="auto">
          <a:xfrm>
            <a:off x="4233863" y="4343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2709863" y="4114800"/>
            <a:ext cx="1981200" cy="304800"/>
            <a:chOff x="1707" y="2592"/>
            <a:chExt cx="1248" cy="192"/>
          </a:xfrm>
        </p:grpSpPr>
        <p:sp>
          <p:nvSpPr>
            <p:cNvPr id="144440" name="Freeform 56"/>
            <p:cNvSpPr>
              <a:spLocks/>
            </p:cNvSpPr>
            <p:nvPr/>
          </p:nvSpPr>
          <p:spPr bwMode="auto">
            <a:xfrm>
              <a:off x="1707" y="2592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4441" name="Text Box 57"/>
            <p:cNvSpPr txBox="1">
              <a:spLocks noChangeArrowheads="1"/>
            </p:cNvSpPr>
            <p:nvPr/>
          </p:nvSpPr>
          <p:spPr bwMode="auto">
            <a:xfrm>
              <a:off x="1873" y="2611"/>
              <a:ext cx="10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Create Order</a:t>
              </a:r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4386263" y="5181600"/>
            <a:ext cx="1600200" cy="639763"/>
            <a:chOff x="2016" y="3677"/>
            <a:chExt cx="1248" cy="403"/>
          </a:xfrm>
        </p:grpSpPr>
        <p:sp>
          <p:nvSpPr>
            <p:cNvPr id="144443" name="Line 59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44" name="Text Box 60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sp>
        <p:nvSpPr>
          <p:cNvPr id="144445" name="Rectangle 61"/>
          <p:cNvSpPr>
            <a:spLocks noChangeArrowheads="1"/>
          </p:cNvSpPr>
          <p:nvPr/>
        </p:nvSpPr>
        <p:spPr bwMode="auto">
          <a:xfrm>
            <a:off x="4233863" y="4953000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4446" name="Rectangle 62"/>
          <p:cNvSpPr>
            <a:spLocks noChangeArrowheads="1"/>
          </p:cNvSpPr>
          <p:nvPr/>
        </p:nvSpPr>
        <p:spPr bwMode="auto">
          <a:xfrm>
            <a:off x="5910263" y="4953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2709863" y="4618038"/>
            <a:ext cx="1600200" cy="639762"/>
            <a:chOff x="2016" y="3677"/>
            <a:chExt cx="1248" cy="403"/>
          </a:xfrm>
        </p:grpSpPr>
        <p:sp>
          <p:nvSpPr>
            <p:cNvPr id="144448" name="Line 64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49" name="Text Box 65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Management－New [RAD-2]</a:t>
              </a:r>
            </a:p>
          </p:txBody>
        </p:sp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4538663" y="5867400"/>
            <a:ext cx="2743200" cy="304800"/>
            <a:chOff x="3168" y="3312"/>
            <a:chExt cx="1728" cy="192"/>
          </a:xfrm>
        </p:grpSpPr>
        <p:sp>
          <p:nvSpPr>
            <p:cNvPr id="144451" name="Line 67"/>
            <p:cNvSpPr>
              <a:spLocks noChangeShapeType="1"/>
            </p:cNvSpPr>
            <p:nvPr/>
          </p:nvSpPr>
          <p:spPr bwMode="auto">
            <a:xfrm>
              <a:off x="316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452" name="Text Box 68"/>
            <p:cNvSpPr txBox="1">
              <a:spLocks noChangeArrowheads="1"/>
            </p:cNvSpPr>
            <p:nvPr/>
          </p:nvSpPr>
          <p:spPr bwMode="auto">
            <a:xfrm>
              <a:off x="3360" y="3331"/>
              <a:ext cx="15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44453" name="Rectangle 69"/>
          <p:cNvSpPr>
            <a:spLocks noChangeArrowheads="1"/>
          </p:cNvSpPr>
          <p:nvPr/>
        </p:nvSpPr>
        <p:spPr bwMode="auto">
          <a:xfrm>
            <a:off x="7315200" y="5562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63600"/>
          </a:xfrm>
        </p:spPr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19923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6335713" y="1066800"/>
            <a:ext cx="12080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5118100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287713" y="1066800"/>
            <a:ext cx="115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1611313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>
            <a:off x="5491163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68691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 flipH="1">
            <a:off x="3821113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" name="Rectangle 45"/>
          <p:cNvSpPr>
            <a:spLocks noChangeArrowheads="1"/>
          </p:cNvSpPr>
          <p:nvPr/>
        </p:nvSpPr>
        <p:spPr bwMode="auto">
          <a:xfrm>
            <a:off x="18399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0" name="Rectangle 52"/>
          <p:cNvSpPr>
            <a:spLocks noChangeArrowheads="1"/>
          </p:cNvSpPr>
          <p:nvPr/>
        </p:nvSpPr>
        <p:spPr bwMode="auto">
          <a:xfrm>
            <a:off x="36687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8" name="Line 67"/>
          <p:cNvSpPr>
            <a:spLocks noChangeShapeType="1"/>
          </p:cNvSpPr>
          <p:nvPr/>
        </p:nvSpPr>
        <p:spPr bwMode="auto">
          <a:xfrm>
            <a:off x="3973513" y="3124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" name="Rectangle 69"/>
          <p:cNvSpPr>
            <a:spLocks noChangeArrowheads="1"/>
          </p:cNvSpPr>
          <p:nvPr/>
        </p:nvSpPr>
        <p:spPr bwMode="auto">
          <a:xfrm>
            <a:off x="53451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78862" name="Straight Arrow Connector 119"/>
          <p:cNvCxnSpPr>
            <a:cxnSpLocks noChangeShapeType="1"/>
            <a:stCxn id="60" idx="3"/>
            <a:endCxn id="70" idx="1"/>
          </p:cNvCxnSpPr>
          <p:nvPr/>
        </p:nvCxnSpPr>
        <p:spPr bwMode="auto">
          <a:xfrm>
            <a:off x="2144713" y="2057400"/>
            <a:ext cx="1524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1" name="Text Box 19"/>
          <p:cNvSpPr txBox="1">
            <a:spLocks noChangeArrowheads="1"/>
          </p:cNvSpPr>
          <p:nvPr/>
        </p:nvSpPr>
        <p:spPr bwMode="auto">
          <a:xfrm>
            <a:off x="2449513" y="1752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78864" name="Straight Arrow Connector 121"/>
          <p:cNvCxnSpPr>
            <a:cxnSpLocks noChangeShapeType="1"/>
          </p:cNvCxnSpPr>
          <p:nvPr/>
        </p:nvCxnSpPr>
        <p:spPr bwMode="auto">
          <a:xfrm>
            <a:off x="3973513" y="20574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" name="Text Box 19"/>
          <p:cNvSpPr txBox="1">
            <a:spLocks noChangeArrowheads="1"/>
          </p:cNvSpPr>
          <p:nvPr/>
        </p:nvSpPr>
        <p:spPr bwMode="auto">
          <a:xfrm>
            <a:off x="4278313" y="1752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sp>
        <p:nvSpPr>
          <p:cNvPr id="126" name="Rectangle 52"/>
          <p:cNvSpPr>
            <a:spLocks noChangeArrowheads="1"/>
          </p:cNvSpPr>
          <p:nvPr/>
        </p:nvSpPr>
        <p:spPr bwMode="auto">
          <a:xfrm>
            <a:off x="3668713" y="2895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7" name="Rectangle 52"/>
          <p:cNvSpPr>
            <a:spLocks noChangeArrowheads="1"/>
          </p:cNvSpPr>
          <p:nvPr/>
        </p:nvSpPr>
        <p:spPr bwMode="auto">
          <a:xfrm>
            <a:off x="6716713" y="2895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8" name="Text Box 19"/>
          <p:cNvSpPr txBox="1">
            <a:spLocks noChangeArrowheads="1"/>
          </p:cNvSpPr>
          <p:nvPr/>
        </p:nvSpPr>
        <p:spPr bwMode="auto">
          <a:xfrm>
            <a:off x="4506913" y="28194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C-FIND</a:t>
            </a:r>
          </a:p>
        </p:txBody>
      </p:sp>
      <p:sp>
        <p:nvSpPr>
          <p:cNvPr id="40" name="Rectangle 45"/>
          <p:cNvSpPr>
            <a:spLocks noChangeArrowheads="1"/>
          </p:cNvSpPr>
          <p:nvPr/>
        </p:nvSpPr>
        <p:spPr bwMode="auto">
          <a:xfrm>
            <a:off x="18399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6687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4" name="Line 67"/>
          <p:cNvSpPr>
            <a:spLocks noChangeShapeType="1"/>
          </p:cNvSpPr>
          <p:nvPr/>
        </p:nvSpPr>
        <p:spPr bwMode="auto">
          <a:xfrm>
            <a:off x="3973513" y="54864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" name="Rectangle 69"/>
          <p:cNvSpPr>
            <a:spLocks noChangeArrowheads="1"/>
          </p:cNvSpPr>
          <p:nvPr/>
        </p:nvSpPr>
        <p:spPr bwMode="auto">
          <a:xfrm>
            <a:off x="53451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78873" name="Straight Arrow Connector 56"/>
          <p:cNvCxnSpPr>
            <a:cxnSpLocks noChangeShapeType="1"/>
            <a:stCxn id="40" idx="3"/>
            <a:endCxn id="53" idx="1"/>
          </p:cNvCxnSpPr>
          <p:nvPr/>
        </p:nvCxnSpPr>
        <p:spPr bwMode="auto">
          <a:xfrm>
            <a:off x="2144713" y="4419600"/>
            <a:ext cx="1524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2449513" y="41148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78875" name="Straight Arrow Connector 58"/>
          <p:cNvCxnSpPr>
            <a:cxnSpLocks noChangeShapeType="1"/>
          </p:cNvCxnSpPr>
          <p:nvPr/>
        </p:nvCxnSpPr>
        <p:spPr bwMode="auto">
          <a:xfrm>
            <a:off x="3973513" y="44196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4278313" y="41148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sp>
        <p:nvSpPr>
          <p:cNvPr id="62" name="Rectangle 52"/>
          <p:cNvSpPr>
            <a:spLocks noChangeArrowheads="1"/>
          </p:cNvSpPr>
          <p:nvPr/>
        </p:nvSpPr>
        <p:spPr bwMode="auto">
          <a:xfrm>
            <a:off x="3668713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3" name="Rectangle 52"/>
          <p:cNvSpPr>
            <a:spLocks noChangeArrowheads="1"/>
          </p:cNvSpPr>
          <p:nvPr/>
        </p:nvSpPr>
        <p:spPr bwMode="auto">
          <a:xfrm>
            <a:off x="6716713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4506913" y="5181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C-FIND</a:t>
            </a:r>
          </a:p>
        </p:txBody>
      </p:sp>
      <p:sp>
        <p:nvSpPr>
          <p:cNvPr id="37" name="Text Box 1037"/>
          <p:cNvSpPr txBox="1">
            <a:spLocks noChangeArrowheads="1"/>
          </p:cNvSpPr>
          <p:nvPr/>
        </p:nvSpPr>
        <p:spPr bwMode="auto">
          <a:xfrm>
            <a:off x="2286000" y="2133600"/>
            <a:ext cx="1373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Cancelled</a:t>
            </a:r>
          </a:p>
        </p:txBody>
      </p:sp>
      <p:sp>
        <p:nvSpPr>
          <p:cNvPr id="38" name="Text Box 1037"/>
          <p:cNvSpPr txBox="1">
            <a:spLocks noChangeArrowheads="1"/>
          </p:cNvSpPr>
          <p:nvPr/>
        </p:nvSpPr>
        <p:spPr bwMode="auto">
          <a:xfrm>
            <a:off x="2590800" y="4419600"/>
            <a:ext cx="755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New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Created</a:t>
            </a:r>
          </a:p>
        </p:txBody>
      </p:sp>
      <p:sp>
        <p:nvSpPr>
          <p:cNvPr id="39" name="Text Box 1037"/>
          <p:cNvSpPr txBox="1">
            <a:spLocks noChangeArrowheads="1"/>
          </p:cNvSpPr>
          <p:nvPr/>
        </p:nvSpPr>
        <p:spPr bwMode="auto">
          <a:xfrm>
            <a:off x="4419600" y="4419600"/>
            <a:ext cx="755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New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Created</a:t>
            </a:r>
          </a:p>
        </p:txBody>
      </p:sp>
      <p:sp>
        <p:nvSpPr>
          <p:cNvPr id="42" name="Text Box 1037"/>
          <p:cNvSpPr txBox="1">
            <a:spLocks noChangeArrowheads="1"/>
          </p:cNvSpPr>
          <p:nvPr/>
        </p:nvSpPr>
        <p:spPr bwMode="auto">
          <a:xfrm>
            <a:off x="4037013" y="2133600"/>
            <a:ext cx="1373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Cancelled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Line 2"/>
          <p:cNvSpPr>
            <a:spLocks noChangeShapeType="1"/>
          </p:cNvSpPr>
          <p:nvPr/>
        </p:nvSpPr>
        <p:spPr bwMode="auto">
          <a:xfrm>
            <a:off x="25908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1219200" y="152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指令执行者(</a:t>
            </a:r>
            <a:r>
              <a:rPr lang="en-US" altLang="zh-CN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Filler)</a:t>
            </a:r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修改指令信息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7010400" y="1066800"/>
            <a:ext cx="1208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5716588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3886200" y="1066800"/>
            <a:ext cx="1150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2209800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46441" name="Line 9"/>
          <p:cNvSpPr>
            <a:spLocks noChangeShapeType="1"/>
          </p:cNvSpPr>
          <p:nvPr/>
        </p:nvSpPr>
        <p:spPr bwMode="auto">
          <a:xfrm>
            <a:off x="762000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442" name="Line 10"/>
          <p:cNvSpPr>
            <a:spLocks noChangeShapeType="1"/>
          </p:cNvSpPr>
          <p:nvPr/>
        </p:nvSpPr>
        <p:spPr bwMode="auto">
          <a:xfrm>
            <a:off x="6089650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443" name="Line 11"/>
          <p:cNvSpPr>
            <a:spLocks noChangeShapeType="1"/>
          </p:cNvSpPr>
          <p:nvPr/>
        </p:nvSpPr>
        <p:spPr bwMode="auto">
          <a:xfrm>
            <a:off x="7500938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2438400" y="1752600"/>
            <a:ext cx="304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45" name="Line 13"/>
          <p:cNvSpPr>
            <a:spLocks noChangeShapeType="1"/>
          </p:cNvSpPr>
          <p:nvPr/>
        </p:nvSpPr>
        <p:spPr bwMode="auto">
          <a:xfrm flipH="1">
            <a:off x="4419600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446" name="Rectangle 14"/>
          <p:cNvSpPr>
            <a:spLocks noChangeArrowheads="1"/>
          </p:cNvSpPr>
          <p:nvPr/>
        </p:nvSpPr>
        <p:spPr bwMode="auto">
          <a:xfrm>
            <a:off x="4267200" y="1676400"/>
            <a:ext cx="304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0" y="1752600"/>
            <a:ext cx="1981200" cy="304800"/>
            <a:chOff x="1728" y="1152"/>
            <a:chExt cx="1248" cy="192"/>
          </a:xfrm>
        </p:grpSpPr>
        <p:sp>
          <p:nvSpPr>
            <p:cNvPr id="146448" name="Freeform 16"/>
            <p:cNvSpPr>
              <a:spLocks/>
            </p:cNvSpPr>
            <p:nvPr/>
          </p:nvSpPr>
          <p:spPr bwMode="auto">
            <a:xfrm>
              <a:off x="1728" y="1152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6449" name="Text Box 17"/>
            <p:cNvSpPr txBox="1">
              <a:spLocks noChangeArrowheads="1"/>
            </p:cNvSpPr>
            <p:nvPr/>
          </p:nvSpPr>
          <p:spPr bwMode="auto">
            <a:xfrm>
              <a:off x="1894" y="1171"/>
              <a:ext cx="10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Order Cancelled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9600" y="2895600"/>
            <a:ext cx="1600200" cy="457200"/>
            <a:chOff x="2016" y="3677"/>
            <a:chExt cx="1248" cy="288"/>
          </a:xfrm>
        </p:grpSpPr>
        <p:sp>
          <p:nvSpPr>
            <p:cNvPr id="146451" name="Line 19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52" name="Text Box 20"/>
            <p:cNvSpPr txBox="1">
              <a:spLocks noChangeArrowheads="1"/>
            </p:cNvSpPr>
            <p:nvPr/>
          </p:nvSpPr>
          <p:spPr bwMode="auto">
            <a:xfrm>
              <a:off x="2179" y="3677"/>
              <a:ext cx="108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Update [RAD-13]</a:t>
              </a:r>
            </a:p>
          </p:txBody>
        </p:sp>
      </p:grp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4267200" y="2667000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54" name="Rectangle 22"/>
          <p:cNvSpPr>
            <a:spLocks noChangeArrowheads="1"/>
          </p:cNvSpPr>
          <p:nvPr/>
        </p:nvSpPr>
        <p:spPr bwMode="auto">
          <a:xfrm>
            <a:off x="5943600" y="2667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743200" y="2332038"/>
            <a:ext cx="1543050" cy="639762"/>
            <a:chOff x="1728" y="1469"/>
            <a:chExt cx="972" cy="403"/>
          </a:xfrm>
        </p:grpSpPr>
        <p:sp>
          <p:nvSpPr>
            <p:cNvPr id="146456" name="Line 24"/>
            <p:cNvSpPr>
              <a:spLocks noChangeShapeType="1"/>
            </p:cNvSpPr>
            <p:nvPr/>
          </p:nvSpPr>
          <p:spPr bwMode="auto">
            <a:xfrm>
              <a:off x="1728" y="1488"/>
              <a:ext cx="9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57" name="Text Box 25"/>
            <p:cNvSpPr txBox="1">
              <a:spLocks noChangeArrowheads="1"/>
            </p:cNvSpPr>
            <p:nvPr/>
          </p:nvSpPr>
          <p:spPr bwMode="auto">
            <a:xfrm>
              <a:off x="1824" y="1469"/>
              <a:ext cx="87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Management－Cancel [RAD-3]</a:t>
              </a: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572000" y="3505200"/>
            <a:ext cx="2743200" cy="304800"/>
            <a:chOff x="3168" y="3312"/>
            <a:chExt cx="1728" cy="192"/>
          </a:xfrm>
        </p:grpSpPr>
        <p:sp>
          <p:nvSpPr>
            <p:cNvPr id="146459" name="Line 27"/>
            <p:cNvSpPr>
              <a:spLocks noChangeShapeType="1"/>
            </p:cNvSpPr>
            <p:nvPr/>
          </p:nvSpPr>
          <p:spPr bwMode="auto">
            <a:xfrm>
              <a:off x="316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60" name="Text Box 28"/>
            <p:cNvSpPr txBox="1">
              <a:spLocks noChangeArrowheads="1"/>
            </p:cNvSpPr>
            <p:nvPr/>
          </p:nvSpPr>
          <p:spPr bwMode="auto">
            <a:xfrm>
              <a:off x="3360" y="3331"/>
              <a:ext cx="15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46461" name="Rectangle 29"/>
          <p:cNvSpPr>
            <a:spLocks noChangeArrowheads="1"/>
          </p:cNvSpPr>
          <p:nvPr/>
        </p:nvSpPr>
        <p:spPr bwMode="auto">
          <a:xfrm>
            <a:off x="7348538" y="3276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62" name="Rectangle 30"/>
          <p:cNvSpPr>
            <a:spLocks noChangeArrowheads="1"/>
          </p:cNvSpPr>
          <p:nvPr/>
        </p:nvSpPr>
        <p:spPr bwMode="auto">
          <a:xfrm>
            <a:off x="2405063" y="4114800"/>
            <a:ext cx="304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63" name="Rectangle 31"/>
          <p:cNvSpPr>
            <a:spLocks noChangeArrowheads="1"/>
          </p:cNvSpPr>
          <p:nvPr/>
        </p:nvSpPr>
        <p:spPr bwMode="auto">
          <a:xfrm>
            <a:off x="4267200" y="4114800"/>
            <a:ext cx="304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4572000" y="4191000"/>
            <a:ext cx="1981200" cy="304800"/>
            <a:chOff x="1707" y="2592"/>
            <a:chExt cx="1248" cy="192"/>
          </a:xfrm>
        </p:grpSpPr>
        <p:sp>
          <p:nvSpPr>
            <p:cNvPr id="146465" name="Freeform 33"/>
            <p:cNvSpPr>
              <a:spLocks/>
            </p:cNvSpPr>
            <p:nvPr/>
          </p:nvSpPr>
          <p:spPr bwMode="auto">
            <a:xfrm>
              <a:off x="1707" y="2592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6466" name="Text Box 34"/>
            <p:cNvSpPr txBox="1">
              <a:spLocks noChangeArrowheads="1"/>
            </p:cNvSpPr>
            <p:nvPr/>
          </p:nvSpPr>
          <p:spPr bwMode="auto">
            <a:xfrm>
              <a:off x="1873" y="2611"/>
              <a:ext cx="10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Create Order</a:t>
              </a:r>
            </a:p>
          </p:txBody>
        </p: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4572000" y="5303838"/>
            <a:ext cx="1414463" cy="639762"/>
            <a:chOff x="2016" y="3677"/>
            <a:chExt cx="1248" cy="403"/>
          </a:xfrm>
        </p:grpSpPr>
        <p:sp>
          <p:nvSpPr>
            <p:cNvPr id="146468" name="Line 36"/>
            <p:cNvSpPr>
              <a:spLocks noChangeShapeType="1"/>
            </p:cNvSpPr>
            <p:nvPr/>
          </p:nvSpPr>
          <p:spPr bwMode="auto">
            <a:xfrm>
              <a:off x="2016" y="36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69" name="Text Box 37"/>
            <p:cNvSpPr txBox="1">
              <a:spLocks noChangeArrowheads="1"/>
            </p:cNvSpPr>
            <p:nvPr/>
          </p:nvSpPr>
          <p:spPr bwMode="auto">
            <a:xfrm>
              <a:off x="2178" y="3677"/>
              <a:ext cx="108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sp>
        <p:nvSpPr>
          <p:cNvPr id="146470" name="Rectangle 38"/>
          <p:cNvSpPr>
            <a:spLocks noChangeArrowheads="1"/>
          </p:cNvSpPr>
          <p:nvPr/>
        </p:nvSpPr>
        <p:spPr bwMode="auto">
          <a:xfrm>
            <a:off x="4267200" y="5105400"/>
            <a:ext cx="304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71" name="Rectangle 39"/>
          <p:cNvSpPr>
            <a:spLocks noChangeArrowheads="1"/>
          </p:cNvSpPr>
          <p:nvPr/>
        </p:nvSpPr>
        <p:spPr bwMode="auto">
          <a:xfrm>
            <a:off x="5910263" y="5105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2709863" y="4648200"/>
            <a:ext cx="1600200" cy="639763"/>
            <a:chOff x="1707" y="2928"/>
            <a:chExt cx="1008" cy="403"/>
          </a:xfrm>
        </p:grpSpPr>
        <p:sp>
          <p:nvSpPr>
            <p:cNvPr id="146473" name="Line 41"/>
            <p:cNvSpPr>
              <a:spLocks noChangeShapeType="1"/>
            </p:cNvSpPr>
            <p:nvPr/>
          </p:nvSpPr>
          <p:spPr bwMode="auto">
            <a:xfrm>
              <a:off x="1707" y="2928"/>
              <a:ext cx="9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74" name="Text Box 42"/>
            <p:cNvSpPr txBox="1">
              <a:spLocks noChangeArrowheads="1"/>
            </p:cNvSpPr>
            <p:nvPr/>
          </p:nvSpPr>
          <p:spPr bwMode="auto">
            <a:xfrm>
              <a:off x="1839" y="2928"/>
              <a:ext cx="87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Management－New [RAD-3]</a:t>
              </a:r>
            </a:p>
          </p:txBody>
        </p:sp>
      </p:grp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4572000" y="6019800"/>
            <a:ext cx="2743200" cy="304800"/>
            <a:chOff x="3168" y="3312"/>
            <a:chExt cx="1728" cy="192"/>
          </a:xfrm>
        </p:grpSpPr>
        <p:sp>
          <p:nvSpPr>
            <p:cNvPr id="146476" name="Line 44"/>
            <p:cNvSpPr>
              <a:spLocks noChangeShapeType="1"/>
            </p:cNvSpPr>
            <p:nvPr/>
          </p:nvSpPr>
          <p:spPr bwMode="auto">
            <a:xfrm>
              <a:off x="3168" y="3312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477" name="Text Box 45"/>
            <p:cNvSpPr txBox="1">
              <a:spLocks noChangeArrowheads="1"/>
            </p:cNvSpPr>
            <p:nvPr/>
          </p:nvSpPr>
          <p:spPr bwMode="auto">
            <a:xfrm>
              <a:off x="3360" y="3331"/>
              <a:ext cx="15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46478" name="Rectangle 46"/>
          <p:cNvSpPr>
            <a:spLocks noChangeArrowheads="1"/>
          </p:cNvSpPr>
          <p:nvPr/>
        </p:nvSpPr>
        <p:spPr bwMode="auto">
          <a:xfrm>
            <a:off x="7315200" y="5791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Rectangle 102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63600"/>
          </a:xfrm>
        </p:spPr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z="36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19923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6335713" y="1066800"/>
            <a:ext cx="12080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5118100" y="10668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287713" y="1066800"/>
            <a:ext cx="115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1611313" y="1095375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>
            <a:off x="5491163" y="1628775"/>
            <a:ext cx="635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6869113" y="1628775"/>
            <a:ext cx="0" cy="50006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 flipH="1">
            <a:off x="3821113" y="1628775"/>
            <a:ext cx="22225" cy="5076825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" name="Rectangle 45"/>
          <p:cNvSpPr>
            <a:spLocks noChangeArrowheads="1"/>
          </p:cNvSpPr>
          <p:nvPr/>
        </p:nvSpPr>
        <p:spPr bwMode="auto">
          <a:xfrm>
            <a:off x="18399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0" name="Rectangle 52"/>
          <p:cNvSpPr>
            <a:spLocks noChangeArrowheads="1"/>
          </p:cNvSpPr>
          <p:nvPr/>
        </p:nvSpPr>
        <p:spPr bwMode="auto">
          <a:xfrm>
            <a:off x="36687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8" name="Line 67"/>
          <p:cNvSpPr>
            <a:spLocks noChangeShapeType="1"/>
          </p:cNvSpPr>
          <p:nvPr/>
        </p:nvSpPr>
        <p:spPr bwMode="auto">
          <a:xfrm>
            <a:off x="3973513" y="3124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" name="Rectangle 69"/>
          <p:cNvSpPr>
            <a:spLocks noChangeArrowheads="1"/>
          </p:cNvSpPr>
          <p:nvPr/>
        </p:nvSpPr>
        <p:spPr bwMode="auto">
          <a:xfrm>
            <a:off x="5345113" y="1828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1" name="Text Box 19"/>
          <p:cNvSpPr txBox="1">
            <a:spLocks noChangeArrowheads="1"/>
          </p:cNvSpPr>
          <p:nvPr/>
        </p:nvSpPr>
        <p:spPr bwMode="auto">
          <a:xfrm>
            <a:off x="2449513" y="1752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82959" name="Straight Arrow Connector 121"/>
          <p:cNvCxnSpPr>
            <a:cxnSpLocks noChangeShapeType="1"/>
          </p:cNvCxnSpPr>
          <p:nvPr/>
        </p:nvCxnSpPr>
        <p:spPr bwMode="auto">
          <a:xfrm>
            <a:off x="3973513" y="20574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" name="Text Box 19"/>
          <p:cNvSpPr txBox="1">
            <a:spLocks noChangeArrowheads="1"/>
          </p:cNvSpPr>
          <p:nvPr/>
        </p:nvSpPr>
        <p:spPr bwMode="auto">
          <a:xfrm>
            <a:off x="4278313" y="1752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sp>
        <p:nvSpPr>
          <p:cNvPr id="126" name="Rectangle 52"/>
          <p:cNvSpPr>
            <a:spLocks noChangeArrowheads="1"/>
          </p:cNvSpPr>
          <p:nvPr/>
        </p:nvSpPr>
        <p:spPr bwMode="auto">
          <a:xfrm>
            <a:off x="3668713" y="2895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7" name="Rectangle 52"/>
          <p:cNvSpPr>
            <a:spLocks noChangeArrowheads="1"/>
          </p:cNvSpPr>
          <p:nvPr/>
        </p:nvSpPr>
        <p:spPr bwMode="auto">
          <a:xfrm>
            <a:off x="6716713" y="2895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8" name="Text Box 19"/>
          <p:cNvSpPr txBox="1">
            <a:spLocks noChangeArrowheads="1"/>
          </p:cNvSpPr>
          <p:nvPr/>
        </p:nvSpPr>
        <p:spPr bwMode="auto">
          <a:xfrm>
            <a:off x="4506913" y="28194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C-FIND</a:t>
            </a:r>
          </a:p>
        </p:txBody>
      </p:sp>
      <p:sp>
        <p:nvSpPr>
          <p:cNvPr id="40" name="Rectangle 45"/>
          <p:cNvSpPr>
            <a:spLocks noChangeArrowheads="1"/>
          </p:cNvSpPr>
          <p:nvPr/>
        </p:nvSpPr>
        <p:spPr bwMode="auto">
          <a:xfrm>
            <a:off x="18399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6687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4" name="Line 67"/>
          <p:cNvSpPr>
            <a:spLocks noChangeShapeType="1"/>
          </p:cNvSpPr>
          <p:nvPr/>
        </p:nvSpPr>
        <p:spPr bwMode="auto">
          <a:xfrm>
            <a:off x="3973513" y="54864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" name="Rectangle 69"/>
          <p:cNvSpPr>
            <a:spLocks noChangeArrowheads="1"/>
          </p:cNvSpPr>
          <p:nvPr/>
        </p:nvSpPr>
        <p:spPr bwMode="auto">
          <a:xfrm>
            <a:off x="5345113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2449513" y="41148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cxnSp>
        <p:nvCxnSpPr>
          <p:cNvPr id="82969" name="Straight Arrow Connector 58"/>
          <p:cNvCxnSpPr>
            <a:cxnSpLocks noChangeShapeType="1"/>
          </p:cNvCxnSpPr>
          <p:nvPr/>
        </p:nvCxnSpPr>
        <p:spPr bwMode="auto">
          <a:xfrm>
            <a:off x="3973513" y="44196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4278313" y="41148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ORM^O01</a:t>
            </a:r>
          </a:p>
        </p:txBody>
      </p:sp>
      <p:sp>
        <p:nvSpPr>
          <p:cNvPr id="62" name="Rectangle 52"/>
          <p:cNvSpPr>
            <a:spLocks noChangeArrowheads="1"/>
          </p:cNvSpPr>
          <p:nvPr/>
        </p:nvSpPr>
        <p:spPr bwMode="auto">
          <a:xfrm>
            <a:off x="3668713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3" name="Rectangle 52"/>
          <p:cNvSpPr>
            <a:spLocks noChangeArrowheads="1"/>
          </p:cNvSpPr>
          <p:nvPr/>
        </p:nvSpPr>
        <p:spPr bwMode="auto">
          <a:xfrm>
            <a:off x="6716713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4506913" y="5181600"/>
            <a:ext cx="1066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C-FIND</a:t>
            </a:r>
          </a:p>
        </p:txBody>
      </p:sp>
      <p:sp>
        <p:nvSpPr>
          <p:cNvPr id="67" name="Text Box 1037"/>
          <p:cNvSpPr txBox="1">
            <a:spLocks noChangeArrowheads="1"/>
          </p:cNvSpPr>
          <p:nvPr/>
        </p:nvSpPr>
        <p:spPr bwMode="auto">
          <a:xfrm>
            <a:off x="2286000" y="2133600"/>
            <a:ext cx="1373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Cancelled</a:t>
            </a:r>
          </a:p>
        </p:txBody>
      </p:sp>
      <p:cxnSp>
        <p:nvCxnSpPr>
          <p:cNvPr id="82975" name="Straight Arrow Connector 37"/>
          <p:cNvCxnSpPr>
            <a:cxnSpLocks noChangeShapeType="1"/>
            <a:stCxn id="70" idx="1"/>
            <a:endCxn id="60" idx="3"/>
          </p:cNvCxnSpPr>
          <p:nvPr/>
        </p:nvCxnSpPr>
        <p:spPr bwMode="auto">
          <a:xfrm rot="10800000">
            <a:off x="2144713" y="2057400"/>
            <a:ext cx="1524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976" name="Straight Arrow Connector 38"/>
          <p:cNvCxnSpPr>
            <a:cxnSpLocks noChangeShapeType="1"/>
          </p:cNvCxnSpPr>
          <p:nvPr/>
        </p:nvCxnSpPr>
        <p:spPr bwMode="auto">
          <a:xfrm rot="10800000">
            <a:off x="2133600" y="4419600"/>
            <a:ext cx="1524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" name="Text Box 1037"/>
          <p:cNvSpPr txBox="1">
            <a:spLocks noChangeArrowheads="1"/>
          </p:cNvSpPr>
          <p:nvPr/>
        </p:nvSpPr>
        <p:spPr bwMode="auto">
          <a:xfrm>
            <a:off x="4037013" y="2133600"/>
            <a:ext cx="1373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Cancelled</a:t>
            </a:r>
          </a:p>
        </p:txBody>
      </p:sp>
      <p:sp>
        <p:nvSpPr>
          <p:cNvPr id="38" name="Text Box 1037"/>
          <p:cNvSpPr txBox="1">
            <a:spLocks noChangeArrowheads="1"/>
          </p:cNvSpPr>
          <p:nvPr/>
        </p:nvSpPr>
        <p:spPr bwMode="auto">
          <a:xfrm>
            <a:off x="2590800" y="4419600"/>
            <a:ext cx="755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New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Created</a:t>
            </a:r>
          </a:p>
        </p:txBody>
      </p:sp>
      <p:sp>
        <p:nvSpPr>
          <p:cNvPr id="39" name="Text Box 1037"/>
          <p:cNvSpPr txBox="1">
            <a:spLocks noChangeArrowheads="1"/>
          </p:cNvSpPr>
          <p:nvPr/>
        </p:nvSpPr>
        <p:spPr bwMode="auto">
          <a:xfrm>
            <a:off x="4425950" y="4419600"/>
            <a:ext cx="755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New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r>
              <a:rPr lang="en-US" altLang="zh-CN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Created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/>
          <a:lstStyle/>
          <a:p>
            <a:pPr eaLnBrk="1" hangingPunct="1"/>
            <a:r>
              <a:rPr kumimoji="0" lang="zh-CN" altLang="en-US" sz="3200" b="1" smtClean="0">
                <a:solidFill>
                  <a:srgbClr val="FFAE0D"/>
                </a:solidFill>
                <a:ea typeface="宋体" pitchFamily="2" charset="-122"/>
              </a:rPr>
              <a:t>检查过程更新－</a:t>
            </a:r>
            <a:r>
              <a:rPr kumimoji="0" lang="en-US" altLang="zh-CN" sz="3200" b="1" smtClean="0">
                <a:solidFill>
                  <a:srgbClr val="FFAE0D"/>
                </a:solidFill>
                <a:ea typeface="宋体" pitchFamily="2" charset="-122"/>
              </a:rPr>
              <a:t>Procedure Update</a:t>
            </a:r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914400" y="1273175"/>
            <a:ext cx="7467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由检查指令执行者（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通知图像管理者</a:t>
            </a:r>
          </a:p>
          <a:p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Image Manager）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更新之前的检查指令。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HL7 ORM^O01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消息传递指令信息</a:t>
            </a: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更新检查指令控制 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21242" name="Group 58"/>
          <p:cNvGraphicFramePr>
            <a:graphicFrameLocks noGrp="1"/>
          </p:cNvGraphicFramePr>
          <p:nvPr/>
        </p:nvGraphicFramePr>
        <p:xfrm>
          <a:off x="838200" y="3886200"/>
          <a:ext cx="7848600" cy="2463801"/>
        </p:xfrm>
        <a:graphic>
          <a:graphicData uri="http://schemas.openxmlformats.org/drawingml/2006/table">
            <a:tbl>
              <a:tblPr/>
              <a:tblGrid>
                <a:gridCol w="1744663"/>
                <a:gridCol w="1822450"/>
                <a:gridCol w="4281487"/>
              </a:tblGrid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ORC-1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ORC-5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指令状态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取消检查指令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中断检查指令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XO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SC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更新仍处于预定或进行中状态的指令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XO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更新已经完成的指令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667000"/>
            <a:ext cx="4876800" cy="838200"/>
          </a:xfrm>
        </p:spPr>
        <p:txBody>
          <a:bodyPr/>
          <a:lstStyle/>
          <a:p>
            <a:pPr eaLnBrk="1" hangingPunct="1"/>
            <a:r>
              <a:rPr kumimoji="0" lang="zh-CN" altLang="en-US" sz="4800" smtClean="0">
                <a:solidFill>
                  <a:schemeClr val="accent1"/>
                </a:solidFill>
                <a:ea typeface="宋体" pitchFamily="2" charset="-122"/>
              </a:rPr>
              <a:t>图像查看</a:t>
            </a: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2819400" y="152400"/>
            <a:ext cx="350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000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预约工作流程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089" name="Straight Connector 55"/>
          <p:cNvCxnSpPr>
            <a:cxnSpLocks noChangeShapeType="1"/>
          </p:cNvCxnSpPr>
          <p:nvPr/>
        </p:nvCxnSpPr>
        <p:spPr bwMode="auto">
          <a:xfrm rot="16200000" flipH="1">
            <a:off x="4035425" y="3803650"/>
            <a:ext cx="3057525" cy="3175"/>
          </a:xfrm>
          <a:prstGeom prst="line">
            <a:avLst/>
          </a:prstGeom>
          <a:noFill/>
          <a:ln w="25400">
            <a:solidFill>
              <a:srgbClr val="FFFF00"/>
            </a:solidFill>
            <a:prstDash val="dash"/>
            <a:round/>
            <a:headEnd/>
            <a:tailEnd/>
          </a:ln>
        </p:spPr>
      </p:cxnSp>
      <p:cxnSp>
        <p:nvCxnSpPr>
          <p:cNvPr id="89090" name="Straight Connector 54"/>
          <p:cNvCxnSpPr>
            <a:cxnSpLocks noChangeShapeType="1"/>
            <a:stCxn id="146439" idx="2"/>
          </p:cNvCxnSpPr>
          <p:nvPr/>
        </p:nvCxnSpPr>
        <p:spPr bwMode="auto">
          <a:xfrm rot="16200000" flipH="1">
            <a:off x="1212057" y="3793331"/>
            <a:ext cx="3059112" cy="3175"/>
          </a:xfrm>
          <a:prstGeom prst="line">
            <a:avLst/>
          </a:prstGeom>
          <a:noFill/>
          <a:ln w="25400">
            <a:solidFill>
              <a:srgbClr val="FFFF00"/>
            </a:solidFill>
            <a:prstDash val="dash"/>
            <a:round/>
            <a:headEnd/>
            <a:tailEnd/>
          </a:ln>
        </p:spPr>
      </p:cxn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3048000" y="1524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图像获取</a:t>
            </a:r>
            <a:r>
              <a:rPr lang="en-US" altLang="zh-CN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b="1">
                <a:solidFill>
                  <a:srgbClr val="FFAE0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查看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5183188" y="1743075"/>
            <a:ext cx="82073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Display</a:t>
            </a:r>
          </a:p>
        </p:txBody>
      </p:sp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2279650" y="1743075"/>
            <a:ext cx="9207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46454" name="Rectangle 22"/>
          <p:cNvSpPr>
            <a:spLocks noChangeArrowheads="1"/>
          </p:cNvSpPr>
          <p:nvPr/>
        </p:nvSpPr>
        <p:spPr bwMode="auto">
          <a:xfrm>
            <a:off x="5410200" y="24288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61" name="Rectangle 29"/>
          <p:cNvSpPr>
            <a:spLocks noChangeArrowheads="1"/>
          </p:cNvSpPr>
          <p:nvPr/>
        </p:nvSpPr>
        <p:spPr bwMode="auto">
          <a:xfrm>
            <a:off x="5410200" y="41052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715000" y="4181475"/>
            <a:ext cx="1981200" cy="304800"/>
            <a:chOff x="1707" y="2592"/>
            <a:chExt cx="1248" cy="192"/>
          </a:xfrm>
        </p:grpSpPr>
        <p:sp>
          <p:nvSpPr>
            <p:cNvPr id="146465" name="Freeform 33"/>
            <p:cNvSpPr>
              <a:spLocks/>
            </p:cNvSpPr>
            <p:nvPr/>
          </p:nvSpPr>
          <p:spPr bwMode="auto">
            <a:xfrm>
              <a:off x="1707" y="2592"/>
              <a:ext cx="19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6466" name="Text Box 34"/>
            <p:cNvSpPr txBox="1">
              <a:spLocks noChangeArrowheads="1"/>
            </p:cNvSpPr>
            <p:nvPr/>
          </p:nvSpPr>
          <p:spPr bwMode="auto">
            <a:xfrm>
              <a:off x="1873" y="2611"/>
              <a:ext cx="10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Display Image </a:t>
              </a:r>
            </a:p>
          </p:txBody>
        </p:sp>
      </p:grpSp>
      <p:sp>
        <p:nvSpPr>
          <p:cNvPr id="146471" name="Rectangle 39"/>
          <p:cNvSpPr>
            <a:spLocks noChangeArrowheads="1"/>
          </p:cNvSpPr>
          <p:nvPr/>
        </p:nvSpPr>
        <p:spPr bwMode="auto">
          <a:xfrm>
            <a:off x="5410200" y="31908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7" name="Rectangle 22"/>
          <p:cNvSpPr>
            <a:spLocks noChangeArrowheads="1"/>
          </p:cNvSpPr>
          <p:nvPr/>
        </p:nvSpPr>
        <p:spPr bwMode="auto">
          <a:xfrm>
            <a:off x="2590800" y="24288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2895600" y="2657475"/>
            <a:ext cx="2514600" cy="274638"/>
            <a:chOff x="2895600" y="2656820"/>
            <a:chExt cx="2514600" cy="274638"/>
          </a:xfrm>
        </p:grpSpPr>
        <p:sp>
          <p:nvSpPr>
            <p:cNvPr id="146460" name="Text Box 28"/>
            <p:cNvSpPr txBox="1">
              <a:spLocks noChangeArrowheads="1"/>
            </p:cNvSpPr>
            <p:nvPr/>
          </p:nvSpPr>
          <p:spPr bwMode="auto">
            <a:xfrm>
              <a:off x="3254375" y="2656820"/>
              <a:ext cx="18510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Images[RAD-14]</a:t>
              </a:r>
            </a:p>
          </p:txBody>
        </p:sp>
        <p:cxnSp>
          <p:nvCxnSpPr>
            <p:cNvPr id="89105" name="Straight Arrow Connector 48"/>
            <p:cNvCxnSpPr>
              <a:cxnSpLocks noChangeShapeType="1"/>
              <a:stCxn id="146454" idx="1"/>
              <a:endCxn id="47" idx="3"/>
            </p:cNvCxnSpPr>
            <p:nvPr/>
          </p:nvCxnSpPr>
          <p:spPr bwMode="auto">
            <a:xfrm rot="10800000">
              <a:off x="2895600" y="2656820"/>
              <a:ext cx="2514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2590800" y="31908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2895600" y="3419475"/>
            <a:ext cx="2514600" cy="276225"/>
            <a:chOff x="2895600" y="3418820"/>
            <a:chExt cx="2514600" cy="276999"/>
          </a:xfrm>
        </p:grpSpPr>
        <p:cxnSp>
          <p:nvCxnSpPr>
            <p:cNvPr id="89102" name="Straight Arrow Connector 51"/>
            <p:cNvCxnSpPr>
              <a:cxnSpLocks noChangeShapeType="1"/>
              <a:stCxn id="146471" idx="1"/>
              <a:endCxn id="50" idx="3"/>
            </p:cNvCxnSpPr>
            <p:nvPr/>
          </p:nvCxnSpPr>
          <p:spPr bwMode="auto">
            <a:xfrm rot="10800000">
              <a:off x="2895600" y="3418820"/>
              <a:ext cx="2514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3" name="Text Box 28"/>
            <p:cNvSpPr txBox="1">
              <a:spLocks noChangeArrowheads="1"/>
            </p:cNvSpPr>
            <p:nvPr/>
          </p:nvSpPr>
          <p:spPr bwMode="auto">
            <a:xfrm>
              <a:off x="3200400" y="3418820"/>
              <a:ext cx="20574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Retrieve Images[RAD-14]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几个概念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162800" cy="914400"/>
          </a:xfrm>
        </p:spPr>
        <p:txBody>
          <a:bodyPr/>
          <a:lstStyle/>
          <a:p>
            <a:pPr eaLnBrk="1" hangingPunct="1">
              <a:buFont typeface="Times" pitchFamily="18" charset="0"/>
              <a:buNone/>
            </a:pPr>
            <a:r>
              <a:rPr lang="en-US" altLang="zh-CN" sz="3600" smtClean="0">
                <a:latin typeface="Helv"/>
                <a:ea typeface="宋体" pitchFamily="2" charset="-122"/>
              </a:rPr>
              <a:t>Actor (</a:t>
            </a:r>
            <a:r>
              <a:rPr lang="zh-CN" altLang="en-US" sz="3600" smtClean="0">
                <a:latin typeface="Helv"/>
                <a:ea typeface="宋体" pitchFamily="2" charset="-122"/>
              </a:rPr>
              <a:t>角色)</a:t>
            </a:r>
            <a:endParaRPr lang="en-US" altLang="zh-CN" sz="3600" smtClean="0">
              <a:latin typeface="Helv"/>
              <a:ea typeface="宋体" pitchFamily="2" charset="-122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682625" y="2416175"/>
            <a:ext cx="765175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用来产生，管理或者操作和医疗企业活动相关的</a:t>
            </a:r>
          </a:p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信息的应用系统或模块 。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</a:p>
          <a:p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MOD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成像设备）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Print Composer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打印设备）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IM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图像管理)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895600" y="4876800"/>
            <a:ext cx="3175000" cy="381000"/>
            <a:chOff x="2895600" y="4876800"/>
            <a:chExt cx="3175000" cy="381000"/>
          </a:xfrm>
        </p:grpSpPr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2895600" y="4876800"/>
              <a:ext cx="317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3716338" y="4887913"/>
              <a:ext cx="177006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C-STORE-RSP</a:t>
              </a:r>
            </a:p>
          </p:txBody>
        </p:sp>
      </p:grpSp>
      <p:sp>
        <p:nvSpPr>
          <p:cNvPr id="217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消息交换过程</a:t>
            </a:r>
            <a:endParaRPr kumimoji="0" lang="en-US" altLang="zh-CN" smtClean="0">
              <a:ea typeface="宋体" pitchFamily="2" charset="-122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1676400" y="1066800"/>
            <a:ext cx="2320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Manager</a:t>
            </a:r>
          </a:p>
        </p:txBody>
      </p:sp>
      <p:sp>
        <p:nvSpPr>
          <p:cNvPr id="217097" name="Line 9"/>
          <p:cNvSpPr>
            <a:spLocks noChangeShapeType="1"/>
          </p:cNvSpPr>
          <p:nvPr/>
        </p:nvSpPr>
        <p:spPr bwMode="auto">
          <a:xfrm flipH="1">
            <a:off x="2722563" y="1600200"/>
            <a:ext cx="46037" cy="4800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7107" name="Text Box 19"/>
          <p:cNvSpPr txBox="1">
            <a:spLocks noChangeArrowheads="1"/>
          </p:cNvSpPr>
          <p:nvPr/>
        </p:nvSpPr>
        <p:spPr bwMode="auto">
          <a:xfrm>
            <a:off x="5140325" y="1066800"/>
            <a:ext cx="2117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 Display</a:t>
            </a:r>
          </a:p>
        </p:txBody>
      </p:sp>
      <p:sp>
        <p:nvSpPr>
          <p:cNvPr id="217115" name="Rectangle 27"/>
          <p:cNvSpPr>
            <a:spLocks noChangeArrowheads="1"/>
          </p:cNvSpPr>
          <p:nvPr/>
        </p:nvSpPr>
        <p:spPr bwMode="auto">
          <a:xfrm>
            <a:off x="2616200" y="1884363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921000" y="1752600"/>
            <a:ext cx="3175000" cy="366713"/>
            <a:chOff x="2921000" y="1752600"/>
            <a:chExt cx="3175000" cy="366712"/>
          </a:xfrm>
        </p:grpSpPr>
        <p:sp>
          <p:nvSpPr>
            <p:cNvPr id="217112" name="Line 24"/>
            <p:cNvSpPr>
              <a:spLocks noChangeShapeType="1"/>
            </p:cNvSpPr>
            <p:nvPr/>
          </p:nvSpPr>
          <p:spPr bwMode="auto">
            <a:xfrm>
              <a:off x="2921000" y="2112962"/>
              <a:ext cx="317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118" name="Text Box 30"/>
            <p:cNvSpPr txBox="1">
              <a:spLocks noChangeArrowheads="1"/>
            </p:cNvSpPr>
            <p:nvPr/>
          </p:nvSpPr>
          <p:spPr bwMode="auto">
            <a:xfrm>
              <a:off x="3743325" y="1752600"/>
              <a:ext cx="1377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921000" y="2570163"/>
            <a:ext cx="3098800" cy="401637"/>
            <a:chOff x="2921000" y="2570162"/>
            <a:chExt cx="3098800" cy="401638"/>
          </a:xfrm>
        </p:grpSpPr>
        <p:sp>
          <p:nvSpPr>
            <p:cNvPr id="217109" name="Line 21"/>
            <p:cNvSpPr>
              <a:spLocks noChangeShapeType="1"/>
            </p:cNvSpPr>
            <p:nvPr/>
          </p:nvSpPr>
          <p:spPr bwMode="auto">
            <a:xfrm flipV="1">
              <a:off x="2921000" y="2570162"/>
              <a:ext cx="309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119" name="Text Box 31"/>
            <p:cNvSpPr txBox="1">
              <a:spLocks noChangeArrowheads="1"/>
            </p:cNvSpPr>
            <p:nvPr/>
          </p:nvSpPr>
          <p:spPr bwMode="auto">
            <a:xfrm>
              <a:off x="3733800" y="2605087"/>
              <a:ext cx="1504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sp>
        <p:nvSpPr>
          <p:cNvPr id="217146" name="Line 58"/>
          <p:cNvSpPr>
            <a:spLocks noChangeShapeType="1"/>
          </p:cNvSpPr>
          <p:nvPr/>
        </p:nvSpPr>
        <p:spPr bwMode="auto">
          <a:xfrm flipH="1">
            <a:off x="6126163" y="1600200"/>
            <a:ext cx="46037" cy="5029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7147" name="Rectangle 59"/>
          <p:cNvSpPr>
            <a:spLocks noChangeArrowheads="1"/>
          </p:cNvSpPr>
          <p:nvPr/>
        </p:nvSpPr>
        <p:spPr bwMode="auto">
          <a:xfrm>
            <a:off x="6019800" y="1884363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2616200" y="3352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2895600" y="3363913"/>
            <a:ext cx="3175000" cy="369887"/>
            <a:chOff x="2895600" y="3364468"/>
            <a:chExt cx="3175000" cy="369332"/>
          </a:xfrm>
        </p:grpSpPr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2895600" y="3733800"/>
              <a:ext cx="317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3733800" y="3364468"/>
              <a:ext cx="15319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C-MOVE-RQ</a:t>
              </a:r>
            </a:p>
          </p:txBody>
        </p:sp>
      </p:grp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6019800" y="33528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2616200" y="4419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6019800" y="4419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2921000" y="4267200"/>
            <a:ext cx="3098800" cy="381000"/>
            <a:chOff x="2921000" y="4267200"/>
            <a:chExt cx="3098800" cy="381000"/>
          </a:xfrm>
        </p:grpSpPr>
        <p:sp>
          <p:nvSpPr>
            <p:cNvPr id="20" name="Text Box 30"/>
            <p:cNvSpPr txBox="1">
              <a:spLocks noChangeArrowheads="1"/>
            </p:cNvSpPr>
            <p:nvPr/>
          </p:nvSpPr>
          <p:spPr bwMode="auto">
            <a:xfrm>
              <a:off x="3733800" y="4267200"/>
              <a:ext cx="16430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C-STORE-RQ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2921000" y="4648200"/>
              <a:ext cx="309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2590800" y="54864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5994400" y="54864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895600" y="5497513"/>
            <a:ext cx="3098800" cy="369887"/>
            <a:chOff x="2895600" y="5498068"/>
            <a:chExt cx="3098800" cy="369332"/>
          </a:xfrm>
        </p:grpSpPr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3708400" y="5498068"/>
              <a:ext cx="16589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C-MOVE-RSP</a:t>
              </a:r>
            </a:p>
          </p:txBody>
        </p:sp>
        <p:cxnSp>
          <p:nvCxnSpPr>
            <p:cNvPr id="91157" name="Straight Arrow Connector 28"/>
            <p:cNvCxnSpPr>
              <a:cxnSpLocks noChangeShapeType="1"/>
            </p:cNvCxnSpPr>
            <p:nvPr/>
          </p:nvCxnSpPr>
          <p:spPr bwMode="auto">
            <a:xfrm>
              <a:off x="2895600" y="5865812"/>
              <a:ext cx="30988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132"/>
          <p:cNvGraphicFramePr>
            <a:graphicFrameLocks noGrp="1"/>
          </p:cNvGraphicFramePr>
          <p:nvPr/>
        </p:nvGraphicFramePr>
        <p:xfrm>
          <a:off x="381000" y="238125"/>
          <a:ext cx="8382000" cy="6162676"/>
        </p:xfrm>
        <a:graphic>
          <a:graphicData uri="http://schemas.openxmlformats.org/drawingml/2006/table">
            <a:tbl>
              <a:tblPr/>
              <a:tblGrid>
                <a:gridCol w="2332605"/>
                <a:gridCol w="6049395"/>
              </a:tblGrid>
              <a:tr h="396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Actors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Transactions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ADT Patient Registration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Registration [RAD-1]                                      Patient Update [RAD-12]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Order Placer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Registration [RAD-1]                                      Patient Update [RAD-12]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Placer Order Management [RAD-2]                            Filler Order Management [RAD-3]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6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DSS / Order Filler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Registration [RAD-1]                                      Patient Update [RAD-12]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Placer Order Management [RAD-2]                            Filler Order Management [RAD-3]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Procedure Scheduled [RAD-4]                                    Query Modality Worklist [RAD-5]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Creator Procedure Step In Progress [RAD-20]          Creator Process Step Complete [RAD-21]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Procedure Update [RAD-13]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Acquisition Modality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Image Stored [RAD-8]                                  Storage Commitment [RAD-10]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Modality Worklist [RAD-5]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6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Image Manager / Image Archive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Procedure Scheduled [RAD-4]                                    Query Modality </a:t>
                      </a:r>
                      <a:r>
                        <a:rPr kumimoji="0" 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Worklist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 [RAD-5]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Procedure Update [RAD-13]                                        Creator Procedure Step In Progress [RAD-20]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Creator Process Step Complete [RAD-21]                 Query Image [RAD-14]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Retrieve Image [RAD-16]                                              Creator Image Stored [RAD-18]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Image Stored [RAD-8]                                   Image Availability Query [RAD-11]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Performed Procedure Step Manager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Process Step Complete [RAD-7]                 Procedure Update [RAD-13]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Creator Procedure Step In Progress [RAD-20]          Creator Process Step Complete [RAD-21]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Image Display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Image [RAD-14]                                                 Retrieve Image [RAD-16]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Evidence Creator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Creator Image Stored [RAD-18]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Storage Commitment [RAD-10]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685800"/>
          </a:xfrm>
        </p:spPr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chemeClr val="tx2"/>
                </a:solidFill>
                <a:ea typeface="宋体" pitchFamily="2" charset="-122"/>
              </a:rPr>
              <a:t>PIR – </a:t>
            </a:r>
            <a:r>
              <a:rPr kumimoji="0" lang="zh-CN" altLang="en-US" sz="4000" b="1" smtClean="0">
                <a:solidFill>
                  <a:schemeClr val="tx2"/>
                </a:solidFill>
                <a:ea typeface="宋体" pitchFamily="2" charset="-122"/>
              </a:rPr>
              <a:t>患者信息整合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152400" y="1752600"/>
            <a:ext cx="934085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定义了当患者信息不匹配或者发生错误时如何将正确的</a:t>
            </a:r>
          </a:p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和错误的患者信息整合在一起形成正确完整的患者记录。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611188" y="3322638"/>
            <a:ext cx="459898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未经确认的患者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患者信息在检查之前更新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患者信息在检查之后更新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3429000" y="2286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7010400" y="2286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Placer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295400" y="12192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DSS/Order Filler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2895600" y="25908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Report 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6096000" y="4419600"/>
            <a:ext cx="990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 Manager</a:t>
            </a:r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7086600" y="4419600"/>
            <a:ext cx="990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Archive</a:t>
            </a:r>
          </a:p>
        </p:txBody>
      </p:sp>
      <p:sp>
        <p:nvSpPr>
          <p:cNvPr id="156680" name="Rectangle 8"/>
          <p:cNvSpPr>
            <a:spLocks noChangeArrowheads="1"/>
          </p:cNvSpPr>
          <p:nvPr/>
        </p:nvSpPr>
        <p:spPr bwMode="auto">
          <a:xfrm>
            <a:off x="7086600" y="5867400"/>
            <a:ext cx="990600" cy="609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Display</a:t>
            </a:r>
          </a:p>
        </p:txBody>
      </p:sp>
      <p:sp>
        <p:nvSpPr>
          <p:cNvPr id="156681" name="Rectangle 9"/>
          <p:cNvSpPr>
            <a:spLocks noChangeArrowheads="1"/>
          </p:cNvSpPr>
          <p:nvPr/>
        </p:nvSpPr>
        <p:spPr bwMode="auto">
          <a:xfrm>
            <a:off x="4495800" y="5867400"/>
            <a:ext cx="10668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56682" name="Rectangle 10"/>
          <p:cNvSpPr>
            <a:spLocks noChangeArrowheads="1"/>
          </p:cNvSpPr>
          <p:nvPr/>
        </p:nvSpPr>
        <p:spPr bwMode="auto">
          <a:xfrm>
            <a:off x="609600" y="3657600"/>
            <a:ext cx="14478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Performed 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Procedure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Step Manager</a:t>
            </a:r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>
            <a:off x="2286000" y="3810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4" name="Line 12"/>
          <p:cNvSpPr>
            <a:spLocks noChangeShapeType="1"/>
          </p:cNvSpPr>
          <p:nvPr/>
        </p:nvSpPr>
        <p:spPr bwMode="auto">
          <a:xfrm>
            <a:off x="2286000" y="3810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5" name="Line 13"/>
          <p:cNvSpPr>
            <a:spLocks noChangeShapeType="1"/>
          </p:cNvSpPr>
          <p:nvPr/>
        </p:nvSpPr>
        <p:spPr bwMode="auto">
          <a:xfrm>
            <a:off x="4800600" y="381000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7" name="Line 15"/>
          <p:cNvSpPr>
            <a:spLocks noChangeShapeType="1"/>
          </p:cNvSpPr>
          <p:nvPr/>
        </p:nvSpPr>
        <p:spPr bwMode="auto">
          <a:xfrm>
            <a:off x="2667000" y="1295400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8" name="Line 16"/>
          <p:cNvSpPr>
            <a:spLocks noChangeShapeType="1"/>
          </p:cNvSpPr>
          <p:nvPr/>
        </p:nvSpPr>
        <p:spPr bwMode="auto">
          <a:xfrm>
            <a:off x="914400" y="1524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89" name="Line 17"/>
          <p:cNvSpPr>
            <a:spLocks noChangeShapeType="1"/>
          </p:cNvSpPr>
          <p:nvPr/>
        </p:nvSpPr>
        <p:spPr bwMode="auto">
          <a:xfrm>
            <a:off x="914400" y="1524000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0" name="Line 18"/>
          <p:cNvSpPr>
            <a:spLocks noChangeShapeType="1"/>
          </p:cNvSpPr>
          <p:nvPr/>
        </p:nvSpPr>
        <p:spPr bwMode="auto">
          <a:xfrm>
            <a:off x="1524000" y="42672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1" name="Line 19"/>
          <p:cNvSpPr>
            <a:spLocks noChangeShapeType="1"/>
          </p:cNvSpPr>
          <p:nvPr/>
        </p:nvSpPr>
        <p:spPr bwMode="auto">
          <a:xfrm>
            <a:off x="1524000" y="4800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2" name="Line 20"/>
          <p:cNvSpPr>
            <a:spLocks noChangeShapeType="1"/>
          </p:cNvSpPr>
          <p:nvPr/>
        </p:nvSpPr>
        <p:spPr bwMode="auto">
          <a:xfrm>
            <a:off x="914400" y="426720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3" name="Line 21"/>
          <p:cNvSpPr>
            <a:spLocks noChangeShapeType="1"/>
          </p:cNvSpPr>
          <p:nvPr/>
        </p:nvSpPr>
        <p:spPr bwMode="auto">
          <a:xfrm>
            <a:off x="914400" y="6096000"/>
            <a:ext cx="358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4" name="Line 22"/>
          <p:cNvSpPr>
            <a:spLocks noChangeShapeType="1"/>
          </p:cNvSpPr>
          <p:nvPr/>
        </p:nvSpPr>
        <p:spPr bwMode="auto">
          <a:xfrm>
            <a:off x="457200" y="1295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5" name="Line 23"/>
          <p:cNvSpPr>
            <a:spLocks noChangeShapeType="1"/>
          </p:cNvSpPr>
          <p:nvPr/>
        </p:nvSpPr>
        <p:spPr bwMode="auto">
          <a:xfrm>
            <a:off x="457200" y="1295400"/>
            <a:ext cx="0" cy="502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6" name="Line 24"/>
          <p:cNvSpPr>
            <a:spLocks noChangeShapeType="1"/>
          </p:cNvSpPr>
          <p:nvPr/>
        </p:nvSpPr>
        <p:spPr bwMode="auto">
          <a:xfrm>
            <a:off x="457200" y="6324600"/>
            <a:ext cx="403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699" name="Line 27"/>
          <p:cNvSpPr>
            <a:spLocks noChangeShapeType="1"/>
          </p:cNvSpPr>
          <p:nvPr/>
        </p:nvSpPr>
        <p:spPr bwMode="auto">
          <a:xfrm>
            <a:off x="2667000" y="15240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00" name="Line 28"/>
          <p:cNvSpPr>
            <a:spLocks noChangeShapeType="1"/>
          </p:cNvSpPr>
          <p:nvPr/>
        </p:nvSpPr>
        <p:spPr bwMode="auto">
          <a:xfrm>
            <a:off x="3581400" y="15240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03" name="Line 31"/>
          <p:cNvSpPr>
            <a:spLocks noChangeShapeType="1"/>
          </p:cNvSpPr>
          <p:nvPr/>
        </p:nvSpPr>
        <p:spPr bwMode="auto">
          <a:xfrm>
            <a:off x="6400800" y="1295400"/>
            <a:ext cx="0" cy="3124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304800" y="792163"/>
            <a:ext cx="18573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</p:txBody>
      </p:sp>
      <p:sp>
        <p:nvSpPr>
          <p:cNvPr id="156709" name="Line 37"/>
          <p:cNvSpPr>
            <a:spLocks noChangeShapeType="1"/>
          </p:cNvSpPr>
          <p:nvPr/>
        </p:nvSpPr>
        <p:spPr bwMode="auto">
          <a:xfrm>
            <a:off x="2209800" y="815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11" name="Text Box 39"/>
          <p:cNvSpPr txBox="1">
            <a:spLocks noChangeArrowheads="1"/>
          </p:cNvSpPr>
          <p:nvPr/>
        </p:nvSpPr>
        <p:spPr bwMode="auto">
          <a:xfrm>
            <a:off x="5153025" y="411163"/>
            <a:ext cx="18573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</p:txBody>
      </p:sp>
      <p:sp>
        <p:nvSpPr>
          <p:cNvPr id="156714" name="Text Box 42"/>
          <p:cNvSpPr txBox="1">
            <a:spLocks noChangeArrowheads="1"/>
          </p:cNvSpPr>
          <p:nvPr/>
        </p:nvSpPr>
        <p:spPr bwMode="auto">
          <a:xfrm>
            <a:off x="6629400" y="2255838"/>
            <a:ext cx="24384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Image Available Query [RAD-11]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Procedure Update [RAD-13]</a:t>
            </a:r>
          </a:p>
        </p:txBody>
      </p:sp>
      <p:sp>
        <p:nvSpPr>
          <p:cNvPr id="156715" name="Text Box 43"/>
          <p:cNvSpPr txBox="1">
            <a:spLocks noChangeArrowheads="1"/>
          </p:cNvSpPr>
          <p:nvPr/>
        </p:nvSpPr>
        <p:spPr bwMode="auto">
          <a:xfrm>
            <a:off x="1066800" y="19050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</p:txBody>
      </p:sp>
      <p:sp>
        <p:nvSpPr>
          <p:cNvPr id="156717" name="Text Box 45"/>
          <p:cNvSpPr txBox="1">
            <a:spLocks noChangeArrowheads="1"/>
          </p:cNvSpPr>
          <p:nvPr/>
        </p:nvSpPr>
        <p:spPr bwMode="auto">
          <a:xfrm>
            <a:off x="3783013" y="1828800"/>
            <a:ext cx="2084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Procedure Update [RAD-13]</a:t>
            </a:r>
          </a:p>
        </p:txBody>
      </p:sp>
      <p:sp>
        <p:nvSpPr>
          <p:cNvPr id="156718" name="Text Box 46"/>
          <p:cNvSpPr txBox="1">
            <a:spLocks noChangeArrowheads="1"/>
          </p:cNvSpPr>
          <p:nvPr/>
        </p:nvSpPr>
        <p:spPr bwMode="auto">
          <a:xfrm>
            <a:off x="1981200" y="48006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</p:txBody>
      </p:sp>
      <p:sp>
        <p:nvSpPr>
          <p:cNvPr id="156719" name="Text Box 47"/>
          <p:cNvSpPr txBox="1">
            <a:spLocks noChangeArrowheads="1"/>
          </p:cNvSpPr>
          <p:nvPr/>
        </p:nvSpPr>
        <p:spPr bwMode="auto">
          <a:xfrm>
            <a:off x="1600200" y="56388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</p:txBody>
      </p:sp>
      <p:sp>
        <p:nvSpPr>
          <p:cNvPr id="156720" name="Text Box 48"/>
          <p:cNvSpPr txBox="1">
            <a:spLocks noChangeArrowheads="1"/>
          </p:cNvSpPr>
          <p:nvPr/>
        </p:nvSpPr>
        <p:spPr bwMode="auto">
          <a:xfrm>
            <a:off x="1600200" y="6375400"/>
            <a:ext cx="23749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Modality Worklist [RAD-5]</a:t>
            </a:r>
          </a:p>
        </p:txBody>
      </p:sp>
      <p:sp>
        <p:nvSpPr>
          <p:cNvPr id="156726" name="Line 54"/>
          <p:cNvSpPr>
            <a:spLocks noChangeShapeType="1"/>
          </p:cNvSpPr>
          <p:nvPr/>
        </p:nvSpPr>
        <p:spPr bwMode="auto">
          <a:xfrm>
            <a:off x="990600" y="198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27" name="Line 55"/>
          <p:cNvSpPr>
            <a:spLocks noChangeShapeType="1"/>
          </p:cNvSpPr>
          <p:nvPr/>
        </p:nvSpPr>
        <p:spPr bwMode="auto">
          <a:xfrm>
            <a:off x="990600" y="213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38" name="Line 66"/>
          <p:cNvSpPr>
            <a:spLocks noChangeShapeType="1"/>
          </p:cNvSpPr>
          <p:nvPr/>
        </p:nvSpPr>
        <p:spPr bwMode="auto">
          <a:xfrm>
            <a:off x="1828800" y="495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39" name="Line 67"/>
          <p:cNvSpPr>
            <a:spLocks noChangeShapeType="1"/>
          </p:cNvSpPr>
          <p:nvPr/>
        </p:nvSpPr>
        <p:spPr bwMode="auto">
          <a:xfrm>
            <a:off x="1828800" y="5105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42" name="Line 70"/>
          <p:cNvSpPr>
            <a:spLocks noChangeShapeType="1"/>
          </p:cNvSpPr>
          <p:nvPr/>
        </p:nvSpPr>
        <p:spPr bwMode="auto">
          <a:xfrm>
            <a:off x="1371600" y="5791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43" name="Line 71"/>
          <p:cNvSpPr>
            <a:spLocks noChangeShapeType="1"/>
          </p:cNvSpPr>
          <p:nvPr/>
        </p:nvSpPr>
        <p:spPr bwMode="auto">
          <a:xfrm>
            <a:off x="1371600" y="5943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45" name="Line 73"/>
          <p:cNvSpPr>
            <a:spLocks noChangeShapeType="1"/>
          </p:cNvSpPr>
          <p:nvPr/>
        </p:nvSpPr>
        <p:spPr bwMode="auto">
          <a:xfrm>
            <a:off x="3733800" y="2057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46" name="Line 74"/>
          <p:cNvSpPr>
            <a:spLocks noChangeShapeType="1"/>
          </p:cNvSpPr>
          <p:nvPr/>
        </p:nvSpPr>
        <p:spPr bwMode="auto">
          <a:xfrm>
            <a:off x="3733800" y="1828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0" name="Line 78"/>
          <p:cNvSpPr>
            <a:spLocks noChangeShapeType="1"/>
          </p:cNvSpPr>
          <p:nvPr/>
        </p:nvSpPr>
        <p:spPr bwMode="auto">
          <a:xfrm>
            <a:off x="1371600" y="6477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4" name="Line 82"/>
          <p:cNvSpPr>
            <a:spLocks noChangeShapeType="1"/>
          </p:cNvSpPr>
          <p:nvPr/>
        </p:nvSpPr>
        <p:spPr bwMode="auto">
          <a:xfrm>
            <a:off x="4953000" y="533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5" name="Line 83"/>
          <p:cNvSpPr>
            <a:spLocks noChangeShapeType="1"/>
          </p:cNvSpPr>
          <p:nvPr/>
        </p:nvSpPr>
        <p:spPr bwMode="auto">
          <a:xfrm>
            <a:off x="6553200" y="24844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6" name="Line 84"/>
          <p:cNvSpPr>
            <a:spLocks noChangeShapeType="1"/>
          </p:cNvSpPr>
          <p:nvPr/>
        </p:nvSpPr>
        <p:spPr bwMode="auto">
          <a:xfrm>
            <a:off x="6553200" y="22558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7" name="Line 85"/>
          <p:cNvSpPr>
            <a:spLocks noChangeShapeType="1"/>
          </p:cNvSpPr>
          <p:nvPr/>
        </p:nvSpPr>
        <p:spPr bwMode="auto">
          <a:xfrm>
            <a:off x="6553200" y="27130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58" name="Rectangle 86"/>
          <p:cNvSpPr>
            <a:spLocks noChangeArrowheads="1"/>
          </p:cNvSpPr>
          <p:nvPr/>
        </p:nvSpPr>
        <p:spPr bwMode="auto">
          <a:xfrm>
            <a:off x="2895600" y="3962400"/>
            <a:ext cx="1371600" cy="609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Report Creator/</a:t>
            </a:r>
          </a:p>
          <a:p>
            <a:pPr algn="ctr"/>
            <a:r>
              <a:rPr lang="en-US" altLang="zh-CN" sz="1200" b="1">
                <a:effectLst>
                  <a:outerShdw blurRad="38100" dist="38100" dir="2700000" algn="tl">
                    <a:srgbClr val="000000"/>
                  </a:outerShdw>
                </a:effectLst>
              </a:rPr>
              <a:t>Report Reader</a:t>
            </a:r>
          </a:p>
        </p:txBody>
      </p:sp>
      <p:sp>
        <p:nvSpPr>
          <p:cNvPr id="156759" name="Text Box 87"/>
          <p:cNvSpPr txBox="1">
            <a:spLocks noChangeArrowheads="1"/>
          </p:cNvSpPr>
          <p:nvPr/>
        </p:nvSpPr>
        <p:spPr bwMode="auto">
          <a:xfrm>
            <a:off x="5410200" y="52578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Images [RAD-14]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Retrieve Images [RAD-16]</a:t>
            </a:r>
          </a:p>
        </p:txBody>
      </p:sp>
      <p:sp>
        <p:nvSpPr>
          <p:cNvPr id="156760" name="Line 88"/>
          <p:cNvSpPr>
            <a:spLocks noChangeShapeType="1"/>
          </p:cNvSpPr>
          <p:nvPr/>
        </p:nvSpPr>
        <p:spPr bwMode="auto">
          <a:xfrm>
            <a:off x="7391400" y="5334000"/>
            <a:ext cx="1588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1" name="Line 89"/>
          <p:cNvSpPr>
            <a:spLocks noChangeShapeType="1"/>
          </p:cNvSpPr>
          <p:nvPr/>
        </p:nvSpPr>
        <p:spPr bwMode="auto">
          <a:xfrm>
            <a:off x="7391400" y="5486400"/>
            <a:ext cx="1588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2" name="Line 90"/>
          <p:cNvSpPr>
            <a:spLocks noChangeShapeType="1"/>
          </p:cNvSpPr>
          <p:nvPr/>
        </p:nvSpPr>
        <p:spPr bwMode="auto">
          <a:xfrm>
            <a:off x="7543800" y="50292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3" name="Line 91"/>
          <p:cNvSpPr>
            <a:spLocks noChangeShapeType="1"/>
          </p:cNvSpPr>
          <p:nvPr/>
        </p:nvSpPr>
        <p:spPr bwMode="auto">
          <a:xfrm>
            <a:off x="3581400" y="29718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4" name="Text Box 92"/>
          <p:cNvSpPr txBox="1">
            <a:spLocks noChangeArrowheads="1"/>
          </p:cNvSpPr>
          <p:nvPr/>
        </p:nvSpPr>
        <p:spPr bwMode="auto">
          <a:xfrm>
            <a:off x="3810000" y="3094038"/>
            <a:ext cx="25908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Reporting Worklist [RAD-46]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Reports [RAD-26]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Retrieve Report [RAD-27]</a:t>
            </a:r>
          </a:p>
        </p:txBody>
      </p:sp>
      <p:sp>
        <p:nvSpPr>
          <p:cNvPr id="156765" name="Line 93"/>
          <p:cNvSpPr>
            <a:spLocks noChangeShapeType="1"/>
          </p:cNvSpPr>
          <p:nvPr/>
        </p:nvSpPr>
        <p:spPr bwMode="auto">
          <a:xfrm>
            <a:off x="3733800" y="33226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6" name="Line 94"/>
          <p:cNvSpPr>
            <a:spLocks noChangeShapeType="1"/>
          </p:cNvSpPr>
          <p:nvPr/>
        </p:nvSpPr>
        <p:spPr bwMode="auto">
          <a:xfrm>
            <a:off x="3733800" y="30940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767" name="Line 95"/>
          <p:cNvSpPr>
            <a:spLocks noChangeShapeType="1"/>
          </p:cNvSpPr>
          <p:nvPr/>
        </p:nvSpPr>
        <p:spPr bwMode="auto">
          <a:xfrm>
            <a:off x="3733800" y="35512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3600" b="1" smtClean="0">
                <a:solidFill>
                  <a:schemeClr val="tx2"/>
                </a:solidFill>
                <a:ea typeface="宋体" pitchFamily="2" charset="-122"/>
              </a:rPr>
              <a:t>患者信息更新 </a:t>
            </a:r>
            <a:r>
              <a:rPr kumimoji="0" lang="en-US" altLang="zh-CN" sz="3600" b="1" smtClean="0">
                <a:solidFill>
                  <a:schemeClr val="tx2"/>
                </a:solidFill>
                <a:ea typeface="宋体" pitchFamily="2" charset="-122"/>
              </a:rPr>
              <a:t>- Patient Update</a:t>
            </a: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304800" y="1023938"/>
            <a:ext cx="8382000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患者转移(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Transfer) – ADT^A02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更新患者类别(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Update Patient Class)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患者出院(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Discharge) – ADT^A03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门诊病人转为住院(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Change Outpatient to Inpatient) – ADT^A06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住院病人转为门诊(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Change Inpatient to Outpatient) – ADT^A07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患者信息更新(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Information Update) – ADT^A08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患者信息合并(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Merge) – ADT^A40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New Patient ID – PID-3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Old patient ID – MRG-1</a:t>
            </a:r>
          </a:p>
        </p:txBody>
      </p:sp>
      <p:sp>
        <p:nvSpPr>
          <p:cNvPr id="158727" name="Text Box 7"/>
          <p:cNvSpPr txBox="1">
            <a:spLocks noChangeArrowheads="1"/>
          </p:cNvSpPr>
          <p:nvPr/>
        </p:nvSpPr>
        <p:spPr bwMode="auto">
          <a:xfrm>
            <a:off x="685800" y="5464175"/>
            <a:ext cx="76962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ADT^A08: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更新患者的除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ID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之外的信息 (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ID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不变）</a:t>
            </a:r>
          </a:p>
          <a:p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ADT^A40: 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更新患者的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30" name="Rectangle 6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未知名患者在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ADT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登记，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OP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发出检查命令</a:t>
            </a:r>
          </a:p>
        </p:txBody>
      </p:sp>
      <p:sp>
        <p:nvSpPr>
          <p:cNvPr id="160831" name="Rectangle 6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情况1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59" name="Text Box 43"/>
          <p:cNvSpPr txBox="1">
            <a:spLocks noChangeArrowheads="1"/>
          </p:cNvSpPr>
          <p:nvPr/>
        </p:nvSpPr>
        <p:spPr bwMode="auto">
          <a:xfrm>
            <a:off x="5334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62860" name="Text Box 44"/>
          <p:cNvSpPr txBox="1">
            <a:spLocks noChangeArrowheads="1"/>
          </p:cNvSpPr>
          <p:nvPr/>
        </p:nvSpPr>
        <p:spPr bwMode="auto">
          <a:xfrm>
            <a:off x="6765925" y="96838"/>
            <a:ext cx="1347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62862" name="Text Box 46"/>
          <p:cNvSpPr txBox="1">
            <a:spLocks noChangeArrowheads="1"/>
          </p:cNvSpPr>
          <p:nvPr/>
        </p:nvSpPr>
        <p:spPr bwMode="auto">
          <a:xfrm>
            <a:off x="32766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62863" name="Text Box 47"/>
          <p:cNvSpPr txBox="1">
            <a:spLocks noChangeArrowheads="1"/>
          </p:cNvSpPr>
          <p:nvPr/>
        </p:nvSpPr>
        <p:spPr bwMode="auto">
          <a:xfrm>
            <a:off x="20129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62864" name="Line 48"/>
          <p:cNvSpPr>
            <a:spLocks noChangeShapeType="1"/>
          </p:cNvSpPr>
          <p:nvPr/>
        </p:nvSpPr>
        <p:spPr bwMode="auto">
          <a:xfrm>
            <a:off x="9144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65" name="Line 49"/>
          <p:cNvSpPr>
            <a:spLocks noChangeShapeType="1"/>
          </p:cNvSpPr>
          <p:nvPr/>
        </p:nvSpPr>
        <p:spPr bwMode="auto">
          <a:xfrm>
            <a:off x="24193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66" name="Line 50"/>
          <p:cNvSpPr>
            <a:spLocks noChangeShapeType="1"/>
          </p:cNvSpPr>
          <p:nvPr/>
        </p:nvSpPr>
        <p:spPr bwMode="auto">
          <a:xfrm flipH="1">
            <a:off x="38862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68" name="Line 52"/>
          <p:cNvSpPr>
            <a:spLocks noChangeShapeType="1"/>
          </p:cNvSpPr>
          <p:nvPr/>
        </p:nvSpPr>
        <p:spPr bwMode="auto">
          <a:xfrm>
            <a:off x="7329488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69" name="Rectangle 53"/>
          <p:cNvSpPr>
            <a:spLocks noChangeArrowheads="1"/>
          </p:cNvSpPr>
          <p:nvPr/>
        </p:nvSpPr>
        <p:spPr bwMode="auto">
          <a:xfrm>
            <a:off x="762000" y="782638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0" name="Rectangle 54"/>
          <p:cNvSpPr>
            <a:spLocks noChangeArrowheads="1"/>
          </p:cNvSpPr>
          <p:nvPr/>
        </p:nvSpPr>
        <p:spPr bwMode="auto">
          <a:xfrm>
            <a:off x="2266950" y="1620838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1" name="Rectangle 55"/>
          <p:cNvSpPr>
            <a:spLocks noChangeArrowheads="1"/>
          </p:cNvSpPr>
          <p:nvPr/>
        </p:nvSpPr>
        <p:spPr bwMode="auto">
          <a:xfrm>
            <a:off x="226695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2" name="Rectangle 56"/>
          <p:cNvSpPr>
            <a:spLocks noChangeArrowheads="1"/>
          </p:cNvSpPr>
          <p:nvPr/>
        </p:nvSpPr>
        <p:spPr bwMode="auto">
          <a:xfrm>
            <a:off x="3749675" y="108743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3" name="Rectangle 57"/>
          <p:cNvSpPr>
            <a:spLocks noChangeArrowheads="1"/>
          </p:cNvSpPr>
          <p:nvPr/>
        </p:nvSpPr>
        <p:spPr bwMode="auto">
          <a:xfrm>
            <a:off x="3749675" y="2743200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4" name="Rectangle 58"/>
          <p:cNvSpPr>
            <a:spLocks noChangeArrowheads="1"/>
          </p:cNvSpPr>
          <p:nvPr/>
        </p:nvSpPr>
        <p:spPr bwMode="auto">
          <a:xfrm>
            <a:off x="3733800" y="4572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75" name="Rectangle 59"/>
          <p:cNvSpPr>
            <a:spLocks noChangeArrowheads="1"/>
          </p:cNvSpPr>
          <p:nvPr/>
        </p:nvSpPr>
        <p:spPr bwMode="auto">
          <a:xfrm>
            <a:off x="7177088" y="3886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066800" y="858838"/>
            <a:ext cx="1416050" cy="325437"/>
            <a:chOff x="672" y="816"/>
            <a:chExt cx="1215" cy="205"/>
          </a:xfrm>
        </p:grpSpPr>
        <p:sp>
          <p:nvSpPr>
            <p:cNvPr id="162877" name="Freeform 61"/>
            <p:cNvSpPr>
              <a:spLocks/>
            </p:cNvSpPr>
            <p:nvPr/>
          </p:nvSpPr>
          <p:spPr bwMode="auto">
            <a:xfrm>
              <a:off x="672" y="816"/>
              <a:ext cx="287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2878" name="Text Box 62"/>
            <p:cNvSpPr txBox="1">
              <a:spLocks noChangeArrowheads="1"/>
            </p:cNvSpPr>
            <p:nvPr/>
          </p:nvSpPr>
          <p:spPr bwMode="auto">
            <a:xfrm>
              <a:off x="969" y="867"/>
              <a:ext cx="91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J.Doe</a:t>
              </a:r>
            </a:p>
          </p:txBody>
        </p:sp>
      </p:grpSp>
      <p:grpSp>
        <p:nvGrpSpPr>
          <p:cNvPr id="3" name="Group 109"/>
          <p:cNvGrpSpPr>
            <a:grpSpLocks/>
          </p:cNvGrpSpPr>
          <p:nvPr/>
        </p:nvGrpSpPr>
        <p:grpSpPr bwMode="auto">
          <a:xfrm>
            <a:off x="1066800" y="1316038"/>
            <a:ext cx="2667000" cy="457200"/>
            <a:chOff x="480" y="829"/>
            <a:chExt cx="1680" cy="288"/>
          </a:xfrm>
        </p:grpSpPr>
        <p:sp>
          <p:nvSpPr>
            <p:cNvPr id="162880" name="Line 64"/>
            <p:cNvSpPr>
              <a:spLocks noChangeShapeType="1"/>
            </p:cNvSpPr>
            <p:nvPr/>
          </p:nvSpPr>
          <p:spPr bwMode="auto">
            <a:xfrm>
              <a:off x="480" y="829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881" name="Line 65"/>
            <p:cNvSpPr>
              <a:spLocks noChangeShapeType="1"/>
            </p:cNvSpPr>
            <p:nvPr/>
          </p:nvSpPr>
          <p:spPr bwMode="auto">
            <a:xfrm>
              <a:off x="480" y="1117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882" name="Text Box 66"/>
            <p:cNvSpPr txBox="1">
              <a:spLocks noChangeArrowheads="1"/>
            </p:cNvSpPr>
            <p:nvPr/>
          </p:nvSpPr>
          <p:spPr bwMode="auto">
            <a:xfrm>
              <a:off x="570" y="851"/>
              <a:ext cx="119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590800" y="2286000"/>
            <a:ext cx="1143000" cy="777875"/>
            <a:chOff x="1536" y="2400"/>
            <a:chExt cx="912" cy="490"/>
          </a:xfrm>
        </p:grpSpPr>
        <p:sp>
          <p:nvSpPr>
            <p:cNvPr id="162884" name="Line 68"/>
            <p:cNvSpPr>
              <a:spLocks noChangeShapeType="1"/>
            </p:cNvSpPr>
            <p:nvPr/>
          </p:nvSpPr>
          <p:spPr bwMode="auto">
            <a:xfrm>
              <a:off x="1536" y="240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885" name="Text Box 69"/>
            <p:cNvSpPr txBox="1">
              <a:spLocks noChangeArrowheads="1"/>
            </p:cNvSpPr>
            <p:nvPr/>
          </p:nvSpPr>
          <p:spPr bwMode="auto">
            <a:xfrm>
              <a:off x="1646" y="2448"/>
              <a:ext cx="75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Placer Order Management -New [RAD-2]</a:t>
              </a:r>
            </a:p>
          </p:txBody>
        </p:sp>
      </p:grp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4054475" y="2819400"/>
            <a:ext cx="1954213" cy="304800"/>
            <a:chOff x="2640" y="2832"/>
            <a:chExt cx="1231" cy="192"/>
          </a:xfrm>
        </p:grpSpPr>
        <p:sp>
          <p:nvSpPr>
            <p:cNvPr id="162887" name="Freeform 71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2888" name="Text Box 72"/>
            <p:cNvSpPr txBox="1">
              <a:spLocks noChangeArrowheads="1"/>
            </p:cNvSpPr>
            <p:nvPr/>
          </p:nvSpPr>
          <p:spPr bwMode="auto">
            <a:xfrm>
              <a:off x="2889" y="2851"/>
              <a:ext cx="9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</a:t>
              </a:r>
            </a:p>
          </p:txBody>
        </p:sp>
      </p:grpSp>
      <p:grpSp>
        <p:nvGrpSpPr>
          <p:cNvPr id="6" name="Group 73"/>
          <p:cNvGrpSpPr>
            <a:grpSpLocks/>
          </p:cNvGrpSpPr>
          <p:nvPr/>
        </p:nvGrpSpPr>
        <p:grpSpPr bwMode="auto">
          <a:xfrm>
            <a:off x="4038600" y="3352800"/>
            <a:ext cx="1066800" cy="625475"/>
            <a:chOff x="2613" y="3264"/>
            <a:chExt cx="1035" cy="394"/>
          </a:xfrm>
        </p:grpSpPr>
        <p:sp>
          <p:nvSpPr>
            <p:cNvPr id="162890" name="Line 74"/>
            <p:cNvSpPr>
              <a:spLocks noChangeShapeType="1"/>
            </p:cNvSpPr>
            <p:nvPr/>
          </p:nvSpPr>
          <p:spPr bwMode="auto">
            <a:xfrm>
              <a:off x="2641" y="3264"/>
              <a:ext cx="10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891" name="Text Box 75"/>
            <p:cNvSpPr txBox="1">
              <a:spLocks noChangeArrowheads="1"/>
            </p:cNvSpPr>
            <p:nvPr/>
          </p:nvSpPr>
          <p:spPr bwMode="auto">
            <a:xfrm>
              <a:off x="2613" y="3312"/>
              <a:ext cx="98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>
            <a:off x="4038600" y="3962400"/>
            <a:ext cx="3124200" cy="304800"/>
            <a:chOff x="2640" y="3696"/>
            <a:chExt cx="2160" cy="192"/>
          </a:xfrm>
        </p:grpSpPr>
        <p:sp>
          <p:nvSpPr>
            <p:cNvPr id="162893" name="Line 77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894" name="Text Box 78"/>
            <p:cNvSpPr txBox="1">
              <a:spLocks noChangeArrowheads="1"/>
            </p:cNvSpPr>
            <p:nvPr/>
          </p:nvSpPr>
          <p:spPr bwMode="auto">
            <a:xfrm>
              <a:off x="3016" y="3715"/>
              <a:ext cx="13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62895" name="Rectangle 79"/>
          <p:cNvSpPr>
            <a:spLocks noChangeArrowheads="1"/>
          </p:cNvSpPr>
          <p:nvPr/>
        </p:nvSpPr>
        <p:spPr bwMode="auto">
          <a:xfrm>
            <a:off x="37338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96" name="Text Box 80"/>
          <p:cNvSpPr txBox="1">
            <a:spLocks noChangeArrowheads="1"/>
          </p:cNvSpPr>
          <p:nvPr/>
        </p:nvSpPr>
        <p:spPr bwMode="auto">
          <a:xfrm>
            <a:off x="4800600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62897" name="Line 81"/>
          <p:cNvSpPr>
            <a:spLocks noChangeShapeType="1"/>
          </p:cNvSpPr>
          <p:nvPr/>
        </p:nvSpPr>
        <p:spPr bwMode="auto">
          <a:xfrm flipH="1">
            <a:off x="5181600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2898" name="Rectangle 82"/>
          <p:cNvSpPr>
            <a:spLocks noChangeArrowheads="1"/>
          </p:cNvSpPr>
          <p:nvPr/>
        </p:nvSpPr>
        <p:spPr bwMode="auto">
          <a:xfrm>
            <a:off x="5072063" y="3124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83"/>
          <p:cNvGrpSpPr>
            <a:grpSpLocks/>
          </p:cNvGrpSpPr>
          <p:nvPr/>
        </p:nvGrpSpPr>
        <p:grpSpPr bwMode="auto">
          <a:xfrm>
            <a:off x="7508875" y="4008438"/>
            <a:ext cx="1177925" cy="487362"/>
            <a:chOff x="2640" y="2832"/>
            <a:chExt cx="742" cy="307"/>
          </a:xfrm>
        </p:grpSpPr>
        <p:sp>
          <p:nvSpPr>
            <p:cNvPr id="162900" name="Freeform 84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2901" name="Text Box 85"/>
            <p:cNvSpPr txBox="1">
              <a:spLocks noChangeArrowheads="1"/>
            </p:cNvSpPr>
            <p:nvPr/>
          </p:nvSpPr>
          <p:spPr bwMode="auto">
            <a:xfrm>
              <a:off x="2889" y="2851"/>
              <a:ext cx="4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Image 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Acquired</a:t>
              </a:r>
            </a:p>
          </p:txBody>
        </p:sp>
      </p:grpSp>
      <p:sp>
        <p:nvSpPr>
          <p:cNvPr id="162902" name="Rectangle 86"/>
          <p:cNvSpPr>
            <a:spLocks noChangeArrowheads="1"/>
          </p:cNvSpPr>
          <p:nvPr/>
        </p:nvSpPr>
        <p:spPr bwMode="auto">
          <a:xfrm>
            <a:off x="5029200" y="4572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903" name="Rectangle 87"/>
          <p:cNvSpPr>
            <a:spLocks noChangeArrowheads="1"/>
          </p:cNvSpPr>
          <p:nvPr/>
        </p:nvSpPr>
        <p:spPr bwMode="auto">
          <a:xfrm>
            <a:off x="7177088" y="4572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88"/>
          <p:cNvGrpSpPr>
            <a:grpSpLocks/>
          </p:cNvGrpSpPr>
          <p:nvPr/>
        </p:nvGrpSpPr>
        <p:grpSpPr bwMode="auto">
          <a:xfrm>
            <a:off x="5334000" y="4724400"/>
            <a:ext cx="1828800" cy="396875"/>
            <a:chOff x="2640" y="3696"/>
            <a:chExt cx="2160" cy="250"/>
          </a:xfrm>
        </p:grpSpPr>
        <p:sp>
          <p:nvSpPr>
            <p:cNvPr id="162905" name="Line 89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906" name="Text Box 90"/>
            <p:cNvSpPr txBox="1">
              <a:spLocks noChangeArrowheads="1"/>
            </p:cNvSpPr>
            <p:nvPr/>
          </p:nvSpPr>
          <p:spPr bwMode="auto">
            <a:xfrm>
              <a:off x="2779" y="3696"/>
              <a:ext cx="13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10" name="Group 108"/>
          <p:cNvGrpSpPr>
            <a:grpSpLocks/>
          </p:cNvGrpSpPr>
          <p:nvPr/>
        </p:nvGrpSpPr>
        <p:grpSpPr bwMode="auto">
          <a:xfrm>
            <a:off x="4038600" y="4724400"/>
            <a:ext cx="990600" cy="896938"/>
            <a:chOff x="2352" y="2976"/>
            <a:chExt cx="624" cy="565"/>
          </a:xfrm>
        </p:grpSpPr>
        <p:sp>
          <p:nvSpPr>
            <p:cNvPr id="162907" name="Line 91"/>
            <p:cNvSpPr>
              <a:spLocks noChangeShapeType="1"/>
            </p:cNvSpPr>
            <p:nvPr/>
          </p:nvSpPr>
          <p:spPr bwMode="auto">
            <a:xfrm flipH="1">
              <a:off x="2352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908" name="Text Box 92"/>
            <p:cNvSpPr txBox="1">
              <a:spLocks noChangeArrowheads="1"/>
            </p:cNvSpPr>
            <p:nvPr/>
          </p:nvSpPr>
          <p:spPr bwMode="auto">
            <a:xfrm>
              <a:off x="2418" y="2998"/>
              <a:ext cx="556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[RAD-7]</a:t>
              </a:r>
            </a:p>
          </p:txBody>
        </p:sp>
      </p:grpSp>
      <p:sp>
        <p:nvSpPr>
          <p:cNvPr id="162910" name="Rectangle 94"/>
          <p:cNvSpPr>
            <a:spLocks noChangeArrowheads="1"/>
          </p:cNvSpPr>
          <p:nvPr/>
        </p:nvSpPr>
        <p:spPr bwMode="auto">
          <a:xfrm>
            <a:off x="762000" y="4953000"/>
            <a:ext cx="304800" cy="1468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95"/>
          <p:cNvGrpSpPr>
            <a:grpSpLocks/>
          </p:cNvGrpSpPr>
          <p:nvPr/>
        </p:nvGrpSpPr>
        <p:grpSpPr bwMode="auto">
          <a:xfrm>
            <a:off x="1066800" y="5029200"/>
            <a:ext cx="1449388" cy="325438"/>
            <a:chOff x="672" y="816"/>
            <a:chExt cx="1245" cy="205"/>
          </a:xfrm>
        </p:grpSpPr>
        <p:sp>
          <p:nvSpPr>
            <p:cNvPr id="162912" name="Freeform 96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2913" name="Text Box 97"/>
            <p:cNvSpPr txBox="1">
              <a:spLocks noChangeArrowheads="1"/>
            </p:cNvSpPr>
            <p:nvPr/>
          </p:nvSpPr>
          <p:spPr bwMode="auto">
            <a:xfrm>
              <a:off x="969" y="867"/>
              <a:ext cx="9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J.Doe-&gt;J.Smith</a:t>
              </a:r>
            </a:p>
          </p:txBody>
        </p:sp>
      </p:grpSp>
      <p:sp>
        <p:nvSpPr>
          <p:cNvPr id="162914" name="Rectangle 98"/>
          <p:cNvSpPr>
            <a:spLocks noChangeArrowheads="1"/>
          </p:cNvSpPr>
          <p:nvPr/>
        </p:nvSpPr>
        <p:spPr bwMode="auto">
          <a:xfrm>
            <a:off x="2286000" y="5410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2" name="Group 110"/>
          <p:cNvGrpSpPr>
            <a:grpSpLocks/>
          </p:cNvGrpSpPr>
          <p:nvPr/>
        </p:nvGrpSpPr>
        <p:grpSpPr bwMode="auto">
          <a:xfrm>
            <a:off x="1066800" y="5622925"/>
            <a:ext cx="2667000" cy="646113"/>
            <a:chOff x="480" y="3542"/>
            <a:chExt cx="1680" cy="407"/>
          </a:xfrm>
        </p:grpSpPr>
        <p:sp>
          <p:nvSpPr>
            <p:cNvPr id="162915" name="Line 99"/>
            <p:cNvSpPr>
              <a:spLocks noChangeShapeType="1"/>
            </p:cNvSpPr>
            <p:nvPr/>
          </p:nvSpPr>
          <p:spPr bwMode="auto">
            <a:xfrm>
              <a:off x="480" y="355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916" name="Text Box 100"/>
            <p:cNvSpPr txBox="1">
              <a:spLocks noChangeArrowheads="1"/>
            </p:cNvSpPr>
            <p:nvPr/>
          </p:nvSpPr>
          <p:spPr bwMode="auto">
            <a:xfrm>
              <a:off x="528" y="3542"/>
              <a:ext cx="67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  <p:sp>
          <p:nvSpPr>
            <p:cNvPr id="162917" name="Line 101"/>
            <p:cNvSpPr>
              <a:spLocks noChangeShapeType="1"/>
            </p:cNvSpPr>
            <p:nvPr/>
          </p:nvSpPr>
          <p:spPr bwMode="auto">
            <a:xfrm>
              <a:off x="480" y="3949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2918" name="Rectangle 102"/>
          <p:cNvSpPr>
            <a:spLocks noChangeArrowheads="1"/>
          </p:cNvSpPr>
          <p:nvPr/>
        </p:nvSpPr>
        <p:spPr bwMode="auto">
          <a:xfrm>
            <a:off x="3733800" y="54102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920" name="Rectangle 104"/>
          <p:cNvSpPr>
            <a:spLocks noChangeArrowheads="1"/>
          </p:cNvSpPr>
          <p:nvPr/>
        </p:nvSpPr>
        <p:spPr bwMode="auto">
          <a:xfrm>
            <a:off x="5029200" y="61722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3" name="Group 111"/>
          <p:cNvGrpSpPr>
            <a:grpSpLocks/>
          </p:cNvGrpSpPr>
          <p:nvPr/>
        </p:nvGrpSpPr>
        <p:grpSpPr bwMode="auto">
          <a:xfrm>
            <a:off x="4038600" y="5775325"/>
            <a:ext cx="2286000" cy="473075"/>
            <a:chOff x="2352" y="3638"/>
            <a:chExt cx="1440" cy="298"/>
          </a:xfrm>
        </p:grpSpPr>
        <p:sp>
          <p:nvSpPr>
            <p:cNvPr id="162922" name="Line 106"/>
            <p:cNvSpPr>
              <a:spLocks noChangeShapeType="1"/>
            </p:cNvSpPr>
            <p:nvPr/>
          </p:nvSpPr>
          <p:spPr bwMode="auto">
            <a:xfrm>
              <a:off x="2352" y="393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923" name="Text Box 107"/>
            <p:cNvSpPr txBox="1">
              <a:spLocks noChangeArrowheads="1"/>
            </p:cNvSpPr>
            <p:nvPr/>
          </p:nvSpPr>
          <p:spPr bwMode="auto">
            <a:xfrm>
              <a:off x="2448" y="3638"/>
              <a:ext cx="134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28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609600" y="1806575"/>
            <a:ext cx="83058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ADT,OP, OF, IM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需整合患者信息</a:t>
            </a:r>
          </a:p>
          <a:p>
            <a:pPr>
              <a:buFont typeface="Wingdings" pitchFamily="2" charset="2"/>
              <a:buChar char="Ø"/>
            </a:pP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生成指令管理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(Placer Order Management)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用来传递检查信息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8" name="Rectangle 68"/>
          <p:cNvSpPr>
            <a:spLocks noChangeArrowheads="1"/>
          </p:cNvSpPr>
          <p:nvPr/>
        </p:nvSpPr>
        <p:spPr bwMode="auto">
          <a:xfrm>
            <a:off x="304800" y="782638"/>
            <a:ext cx="304800" cy="1122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49" name="Rectangle 69"/>
          <p:cNvSpPr>
            <a:spLocks noChangeArrowheads="1"/>
          </p:cNvSpPr>
          <p:nvPr/>
        </p:nvSpPr>
        <p:spPr bwMode="auto">
          <a:xfrm>
            <a:off x="211455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1" name="Rectangle 71"/>
          <p:cNvSpPr>
            <a:spLocks noChangeArrowheads="1"/>
          </p:cNvSpPr>
          <p:nvPr/>
        </p:nvSpPr>
        <p:spPr bwMode="auto">
          <a:xfrm>
            <a:off x="4067175" y="144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2" name="Rectangle 72"/>
          <p:cNvSpPr>
            <a:spLocks noChangeArrowheads="1"/>
          </p:cNvSpPr>
          <p:nvPr/>
        </p:nvSpPr>
        <p:spPr bwMode="auto">
          <a:xfrm>
            <a:off x="4067175" y="28194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3" name="Rectangle 73"/>
          <p:cNvSpPr>
            <a:spLocks noChangeArrowheads="1"/>
          </p:cNvSpPr>
          <p:nvPr/>
        </p:nvSpPr>
        <p:spPr bwMode="auto">
          <a:xfrm>
            <a:off x="4051300" y="3581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4" name="Rectangle 74"/>
          <p:cNvSpPr>
            <a:spLocks noChangeArrowheads="1"/>
          </p:cNvSpPr>
          <p:nvPr/>
        </p:nvSpPr>
        <p:spPr bwMode="auto">
          <a:xfrm>
            <a:off x="8153400" y="3581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4" name="Rectangle 94"/>
          <p:cNvSpPr>
            <a:spLocks noChangeArrowheads="1"/>
          </p:cNvSpPr>
          <p:nvPr/>
        </p:nvSpPr>
        <p:spPr bwMode="auto">
          <a:xfrm>
            <a:off x="40513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77" name="Rectangle 97"/>
          <p:cNvSpPr>
            <a:spLocks noChangeArrowheads="1"/>
          </p:cNvSpPr>
          <p:nvPr/>
        </p:nvSpPr>
        <p:spPr bwMode="auto">
          <a:xfrm>
            <a:off x="6096000" y="28194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67425" y="43926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43926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4827588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2133600" y="48275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4419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6" name="Rectangle 126"/>
          <p:cNvSpPr>
            <a:spLocks noChangeArrowheads="1"/>
          </p:cNvSpPr>
          <p:nvPr/>
        </p:nvSpPr>
        <p:spPr bwMode="auto">
          <a:xfrm>
            <a:off x="2133600" y="762000"/>
            <a:ext cx="304800" cy="512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71"/>
          <p:cNvGrpSpPr>
            <a:grpSpLocks/>
          </p:cNvGrpSpPr>
          <p:nvPr/>
        </p:nvGrpSpPr>
        <p:grpSpPr bwMode="auto">
          <a:xfrm>
            <a:off x="609600" y="658813"/>
            <a:ext cx="1524000" cy="636587"/>
            <a:chOff x="384" y="415"/>
            <a:chExt cx="960" cy="401"/>
          </a:xfrm>
        </p:grpSpPr>
        <p:sp>
          <p:nvSpPr>
            <p:cNvPr id="225407" name="Line 127"/>
            <p:cNvSpPr>
              <a:spLocks noChangeShapeType="1"/>
            </p:cNvSpPr>
            <p:nvPr/>
          </p:nvSpPr>
          <p:spPr bwMode="auto">
            <a:xfrm>
              <a:off x="384" y="57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8" name="Line 128"/>
            <p:cNvSpPr>
              <a:spLocks noChangeShapeType="1"/>
            </p:cNvSpPr>
            <p:nvPr/>
          </p:nvSpPr>
          <p:spPr bwMode="auto">
            <a:xfrm>
              <a:off x="384" y="67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9" name="Text Box 129"/>
            <p:cNvSpPr txBox="1">
              <a:spLocks noChangeArrowheads="1"/>
            </p:cNvSpPr>
            <p:nvPr/>
          </p:nvSpPr>
          <p:spPr bwMode="auto">
            <a:xfrm>
              <a:off x="576" y="41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0" name="Text Box 130"/>
            <p:cNvSpPr txBox="1">
              <a:spLocks noChangeArrowheads="1"/>
            </p:cNvSpPr>
            <p:nvPr/>
          </p:nvSpPr>
          <p:spPr bwMode="auto">
            <a:xfrm>
              <a:off x="576" y="64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3" name="Group 172"/>
          <p:cNvGrpSpPr>
            <a:grpSpLocks/>
          </p:cNvGrpSpPr>
          <p:nvPr/>
        </p:nvGrpSpPr>
        <p:grpSpPr bwMode="auto">
          <a:xfrm>
            <a:off x="609600" y="1344613"/>
            <a:ext cx="3429000" cy="636587"/>
            <a:chOff x="384" y="847"/>
            <a:chExt cx="2160" cy="401"/>
          </a:xfrm>
        </p:grpSpPr>
        <p:sp>
          <p:nvSpPr>
            <p:cNvPr id="225411" name="Line 131"/>
            <p:cNvSpPr>
              <a:spLocks noChangeShapeType="1"/>
            </p:cNvSpPr>
            <p:nvPr/>
          </p:nvSpPr>
          <p:spPr bwMode="auto">
            <a:xfrm>
              <a:off x="384" y="100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2" name="Line 132"/>
            <p:cNvSpPr>
              <a:spLocks noChangeShapeType="1"/>
            </p:cNvSpPr>
            <p:nvPr/>
          </p:nvSpPr>
          <p:spPr bwMode="auto">
            <a:xfrm>
              <a:off x="384" y="110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3" name="Text Box 133"/>
            <p:cNvSpPr txBox="1">
              <a:spLocks noChangeArrowheads="1"/>
            </p:cNvSpPr>
            <p:nvPr/>
          </p:nvSpPr>
          <p:spPr bwMode="auto">
            <a:xfrm>
              <a:off x="1776" y="84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4" name="Text Box 134"/>
            <p:cNvSpPr txBox="1">
              <a:spLocks noChangeArrowheads="1"/>
            </p:cNvSpPr>
            <p:nvPr/>
          </p:nvSpPr>
          <p:spPr bwMode="auto">
            <a:xfrm>
              <a:off x="1776" y="107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4" name="Group 173"/>
          <p:cNvGrpSpPr>
            <a:grpSpLocks/>
          </p:cNvGrpSpPr>
          <p:nvPr/>
        </p:nvGrpSpPr>
        <p:grpSpPr bwMode="auto">
          <a:xfrm>
            <a:off x="2438400" y="2030413"/>
            <a:ext cx="1600200" cy="636587"/>
            <a:chOff x="1536" y="1279"/>
            <a:chExt cx="1008" cy="401"/>
          </a:xfrm>
        </p:grpSpPr>
        <p:sp>
          <p:nvSpPr>
            <p:cNvPr id="225416" name="Line 136"/>
            <p:cNvSpPr>
              <a:spLocks noChangeShapeType="1"/>
            </p:cNvSpPr>
            <p:nvPr/>
          </p:nvSpPr>
          <p:spPr bwMode="auto">
            <a:xfrm>
              <a:off x="153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7" name="Line 137"/>
            <p:cNvSpPr>
              <a:spLocks noChangeShapeType="1"/>
            </p:cNvSpPr>
            <p:nvPr/>
          </p:nvSpPr>
          <p:spPr bwMode="auto">
            <a:xfrm>
              <a:off x="1536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8" name="Text Box 138"/>
            <p:cNvSpPr txBox="1">
              <a:spLocks noChangeArrowheads="1"/>
            </p:cNvSpPr>
            <p:nvPr/>
          </p:nvSpPr>
          <p:spPr bwMode="auto">
            <a:xfrm>
              <a:off x="1776" y="1279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19" name="Text Box 139"/>
            <p:cNvSpPr txBox="1">
              <a:spLocks noChangeArrowheads="1"/>
            </p:cNvSpPr>
            <p:nvPr/>
          </p:nvSpPr>
          <p:spPr bwMode="auto">
            <a:xfrm>
              <a:off x="1776" y="1507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5" name="Group 174"/>
          <p:cNvGrpSpPr>
            <a:grpSpLocks/>
          </p:cNvGrpSpPr>
          <p:nvPr/>
        </p:nvGrpSpPr>
        <p:grpSpPr bwMode="auto">
          <a:xfrm>
            <a:off x="4343400" y="2716213"/>
            <a:ext cx="1752600" cy="636587"/>
            <a:chOff x="2736" y="1711"/>
            <a:chExt cx="1104" cy="401"/>
          </a:xfrm>
        </p:grpSpPr>
        <p:sp>
          <p:nvSpPr>
            <p:cNvPr id="225420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1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2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23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6" name="Group 175"/>
          <p:cNvGrpSpPr>
            <a:grpSpLocks/>
          </p:cNvGrpSpPr>
          <p:nvPr/>
        </p:nvGrpSpPr>
        <p:grpSpPr bwMode="auto">
          <a:xfrm>
            <a:off x="4343400" y="3478213"/>
            <a:ext cx="3810000" cy="636587"/>
            <a:chOff x="2736" y="2191"/>
            <a:chExt cx="2400" cy="401"/>
          </a:xfrm>
        </p:grpSpPr>
        <p:sp>
          <p:nvSpPr>
            <p:cNvPr id="225424" name="Line 144"/>
            <p:cNvSpPr>
              <a:spLocks noChangeShapeType="1"/>
            </p:cNvSpPr>
            <p:nvPr/>
          </p:nvSpPr>
          <p:spPr bwMode="auto">
            <a:xfrm>
              <a:off x="2736" y="2448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5" name="Line 145"/>
            <p:cNvSpPr>
              <a:spLocks noChangeShapeType="1"/>
            </p:cNvSpPr>
            <p:nvPr/>
          </p:nvSpPr>
          <p:spPr bwMode="auto">
            <a:xfrm>
              <a:off x="2736" y="235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6" name="Text Box 146"/>
            <p:cNvSpPr txBox="1">
              <a:spLocks noChangeArrowheads="1"/>
            </p:cNvSpPr>
            <p:nvPr/>
          </p:nvSpPr>
          <p:spPr bwMode="auto">
            <a:xfrm>
              <a:off x="4271" y="2191"/>
              <a:ext cx="6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  <p:sp>
          <p:nvSpPr>
            <p:cNvPr id="225427" name="Text Box 147"/>
            <p:cNvSpPr txBox="1">
              <a:spLocks noChangeArrowheads="1"/>
            </p:cNvSpPr>
            <p:nvPr/>
          </p:nvSpPr>
          <p:spPr bwMode="auto">
            <a:xfrm>
              <a:off x="4271" y="2419"/>
              <a:ext cx="67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grpSp>
        <p:nvGrpSpPr>
          <p:cNvPr id="7" name="Group 176"/>
          <p:cNvGrpSpPr>
            <a:grpSpLocks/>
          </p:cNvGrpSpPr>
          <p:nvPr/>
        </p:nvGrpSpPr>
        <p:grpSpPr bwMode="auto">
          <a:xfrm>
            <a:off x="6400800" y="4289425"/>
            <a:ext cx="1825625" cy="712788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8" name="Group 177"/>
          <p:cNvGrpSpPr>
            <a:grpSpLocks/>
          </p:cNvGrpSpPr>
          <p:nvPr/>
        </p:nvGrpSpPr>
        <p:grpSpPr bwMode="auto">
          <a:xfrm>
            <a:off x="4343400" y="4316413"/>
            <a:ext cx="1825625" cy="712787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sp>
        <p:nvSpPr>
          <p:cNvPr id="225436" name="Rectangle 156"/>
          <p:cNvSpPr>
            <a:spLocks noChangeArrowheads="1"/>
          </p:cNvSpPr>
          <p:nvPr/>
        </p:nvSpPr>
        <p:spPr bwMode="auto">
          <a:xfrm>
            <a:off x="4038600" y="54371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178"/>
          <p:cNvGrpSpPr>
            <a:grpSpLocks/>
          </p:cNvGrpSpPr>
          <p:nvPr/>
        </p:nvGrpSpPr>
        <p:grpSpPr bwMode="auto">
          <a:xfrm>
            <a:off x="609600" y="4675188"/>
            <a:ext cx="1524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grpSp>
        <p:nvGrpSpPr>
          <p:cNvPr id="10" name="Group 179"/>
          <p:cNvGrpSpPr>
            <a:grpSpLocks/>
          </p:cNvGrpSpPr>
          <p:nvPr/>
        </p:nvGrpSpPr>
        <p:grpSpPr bwMode="auto">
          <a:xfrm>
            <a:off x="609600" y="5360988"/>
            <a:ext cx="3429000" cy="636587"/>
            <a:chOff x="384" y="3377"/>
            <a:chExt cx="2160" cy="401"/>
          </a:xfrm>
        </p:grpSpPr>
        <p:sp>
          <p:nvSpPr>
            <p:cNvPr id="225442" name="Line 162"/>
            <p:cNvSpPr>
              <a:spLocks noChangeShapeType="1"/>
            </p:cNvSpPr>
            <p:nvPr/>
          </p:nvSpPr>
          <p:spPr bwMode="auto">
            <a:xfrm>
              <a:off x="384" y="353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3" name="Line 163"/>
            <p:cNvSpPr>
              <a:spLocks noChangeShapeType="1"/>
            </p:cNvSpPr>
            <p:nvPr/>
          </p:nvSpPr>
          <p:spPr bwMode="auto">
            <a:xfrm>
              <a:off x="384" y="363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4" name="Text Box 164"/>
            <p:cNvSpPr txBox="1">
              <a:spLocks noChangeArrowheads="1"/>
            </p:cNvSpPr>
            <p:nvPr/>
          </p:nvSpPr>
          <p:spPr bwMode="auto">
            <a:xfrm>
              <a:off x="1776" y="337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5" name="Text Box 165"/>
            <p:cNvSpPr txBox="1">
              <a:spLocks noChangeArrowheads="1"/>
            </p:cNvSpPr>
            <p:nvPr/>
          </p:nvSpPr>
          <p:spPr bwMode="auto">
            <a:xfrm>
              <a:off x="1776" y="360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180"/>
          <p:cNvGrpSpPr>
            <a:grpSpLocks/>
          </p:cNvGrpSpPr>
          <p:nvPr/>
        </p:nvGrpSpPr>
        <p:grpSpPr bwMode="auto">
          <a:xfrm>
            <a:off x="4343400" y="59928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未知名患者在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ADT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登记，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OF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发出检查命令</a:t>
            </a:r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情况2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几个概念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162800" cy="914400"/>
          </a:xfrm>
        </p:spPr>
        <p:txBody>
          <a:bodyPr/>
          <a:lstStyle/>
          <a:p>
            <a:pPr eaLnBrk="1" hangingPunct="1">
              <a:buFont typeface="Times" pitchFamily="18" charset="0"/>
              <a:buNone/>
            </a:pPr>
            <a:r>
              <a:rPr lang="en-US" altLang="zh-CN" sz="3600" smtClean="0">
                <a:latin typeface="Helv"/>
                <a:ea typeface="宋体" pitchFamily="2" charset="-122"/>
              </a:rPr>
              <a:t>Transaction (</a:t>
            </a:r>
            <a:r>
              <a:rPr lang="zh-CN" altLang="en-US" sz="3600" smtClean="0">
                <a:latin typeface="Helv"/>
                <a:ea typeface="宋体" pitchFamily="2" charset="-122"/>
              </a:rPr>
              <a:t>事务)</a:t>
            </a:r>
            <a:endParaRPr lang="en-US" altLang="zh-CN" sz="3600" smtClean="0">
              <a:latin typeface="Helv"/>
              <a:ea typeface="宋体" pitchFamily="2" charset="-12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33400" y="2416175"/>
            <a:ext cx="8443913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事务是在角色之间所进行的操作，事务通过相关的</a:t>
            </a:r>
          </a:p>
          <a:p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标准协议（如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DICOM,HL7）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进行医疗信息的交换 。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</a:p>
          <a:p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Patient Registration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患者注册）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Query Modality 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Worklist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查询设备工作列表）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Modality Image Stored （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设备图像保存)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5715000" y="4343400"/>
            <a:ext cx="1905000" cy="431800"/>
            <a:chOff x="2640" y="3696"/>
            <a:chExt cx="2160" cy="272"/>
          </a:xfrm>
        </p:grpSpPr>
        <p:sp>
          <p:nvSpPr>
            <p:cNvPr id="169007" name="Line 47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008" name="Text Box 48"/>
            <p:cNvSpPr txBox="1">
              <a:spLocks noChangeArrowheads="1"/>
            </p:cNvSpPr>
            <p:nvPr/>
          </p:nvSpPr>
          <p:spPr bwMode="auto">
            <a:xfrm>
              <a:off x="3016" y="3718"/>
              <a:ext cx="13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3733800" y="4343400"/>
            <a:ext cx="2514600" cy="736600"/>
            <a:chOff x="2352" y="2976"/>
            <a:chExt cx="916" cy="464"/>
          </a:xfrm>
        </p:grpSpPr>
        <p:sp>
          <p:nvSpPr>
            <p:cNvPr id="169010" name="Line 50"/>
            <p:cNvSpPr>
              <a:spLocks noChangeShapeType="1"/>
            </p:cNvSpPr>
            <p:nvPr/>
          </p:nvSpPr>
          <p:spPr bwMode="auto">
            <a:xfrm flipH="1">
              <a:off x="2352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011" name="Text Box 51"/>
            <p:cNvSpPr txBox="1">
              <a:spLocks noChangeArrowheads="1"/>
            </p:cNvSpPr>
            <p:nvPr/>
          </p:nvSpPr>
          <p:spPr bwMode="auto">
            <a:xfrm>
              <a:off x="2418" y="2998"/>
              <a:ext cx="8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3657600" y="2955925"/>
            <a:ext cx="1828800" cy="625475"/>
            <a:chOff x="2613" y="3264"/>
            <a:chExt cx="1035" cy="394"/>
          </a:xfrm>
        </p:grpSpPr>
        <p:sp>
          <p:nvSpPr>
            <p:cNvPr id="168992" name="Line 32"/>
            <p:cNvSpPr>
              <a:spLocks noChangeShapeType="1"/>
            </p:cNvSpPr>
            <p:nvPr/>
          </p:nvSpPr>
          <p:spPr bwMode="auto">
            <a:xfrm>
              <a:off x="2641" y="3264"/>
              <a:ext cx="10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93" name="Text Box 33"/>
            <p:cNvSpPr txBox="1">
              <a:spLocks noChangeArrowheads="1"/>
            </p:cNvSpPr>
            <p:nvPr/>
          </p:nvSpPr>
          <p:spPr bwMode="auto">
            <a:xfrm>
              <a:off x="2613" y="3312"/>
              <a:ext cx="98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2286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7208838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29718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17081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68967" name="Line 7"/>
          <p:cNvSpPr>
            <a:spLocks noChangeShapeType="1"/>
          </p:cNvSpPr>
          <p:nvPr/>
        </p:nvSpPr>
        <p:spPr bwMode="auto">
          <a:xfrm>
            <a:off x="6096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968" name="Line 8"/>
          <p:cNvSpPr>
            <a:spLocks noChangeShapeType="1"/>
          </p:cNvSpPr>
          <p:nvPr/>
        </p:nvSpPr>
        <p:spPr bwMode="auto">
          <a:xfrm>
            <a:off x="21145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969" name="Line 9"/>
          <p:cNvSpPr>
            <a:spLocks noChangeShapeType="1"/>
          </p:cNvSpPr>
          <p:nvPr/>
        </p:nvSpPr>
        <p:spPr bwMode="auto">
          <a:xfrm flipH="1">
            <a:off x="35814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971" name="Line 11"/>
          <p:cNvSpPr>
            <a:spLocks noChangeShapeType="1"/>
          </p:cNvSpPr>
          <p:nvPr/>
        </p:nvSpPr>
        <p:spPr bwMode="auto">
          <a:xfrm>
            <a:off x="77724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457200" y="782638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1962150" y="1620838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4" name="Rectangle 14"/>
          <p:cNvSpPr>
            <a:spLocks noChangeArrowheads="1"/>
          </p:cNvSpPr>
          <p:nvPr/>
        </p:nvSpPr>
        <p:spPr bwMode="auto">
          <a:xfrm>
            <a:off x="1962150" y="2362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5" name="Rectangle 15"/>
          <p:cNvSpPr>
            <a:spLocks noChangeArrowheads="1"/>
          </p:cNvSpPr>
          <p:nvPr/>
        </p:nvSpPr>
        <p:spPr bwMode="auto">
          <a:xfrm>
            <a:off x="3444875" y="108743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6" name="Rectangle 16"/>
          <p:cNvSpPr>
            <a:spLocks noChangeArrowheads="1"/>
          </p:cNvSpPr>
          <p:nvPr/>
        </p:nvSpPr>
        <p:spPr bwMode="auto">
          <a:xfrm>
            <a:off x="3444875" y="2362200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7" name="Rectangle 17"/>
          <p:cNvSpPr>
            <a:spLocks noChangeArrowheads="1"/>
          </p:cNvSpPr>
          <p:nvPr/>
        </p:nvSpPr>
        <p:spPr bwMode="auto">
          <a:xfrm>
            <a:off x="3429000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8978" name="Rectangle 1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762000" y="858838"/>
            <a:ext cx="1416050" cy="325437"/>
            <a:chOff x="672" y="816"/>
            <a:chExt cx="1215" cy="205"/>
          </a:xfrm>
        </p:grpSpPr>
        <p:sp>
          <p:nvSpPr>
            <p:cNvPr id="168980" name="Freeform 20"/>
            <p:cNvSpPr>
              <a:spLocks/>
            </p:cNvSpPr>
            <p:nvPr/>
          </p:nvSpPr>
          <p:spPr bwMode="auto">
            <a:xfrm>
              <a:off x="672" y="816"/>
              <a:ext cx="287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8981" name="Text Box 21"/>
            <p:cNvSpPr txBox="1">
              <a:spLocks noChangeArrowheads="1"/>
            </p:cNvSpPr>
            <p:nvPr/>
          </p:nvSpPr>
          <p:spPr bwMode="auto">
            <a:xfrm>
              <a:off x="969" y="867"/>
              <a:ext cx="91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J.Doe</a:t>
              </a:r>
            </a:p>
          </p:txBody>
        </p: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762000" y="1316038"/>
            <a:ext cx="2667000" cy="457200"/>
            <a:chOff x="480" y="829"/>
            <a:chExt cx="1680" cy="288"/>
          </a:xfrm>
        </p:grpSpPr>
        <p:sp>
          <p:nvSpPr>
            <p:cNvPr id="168982" name="Line 22"/>
            <p:cNvSpPr>
              <a:spLocks noChangeShapeType="1"/>
            </p:cNvSpPr>
            <p:nvPr/>
          </p:nvSpPr>
          <p:spPr bwMode="auto">
            <a:xfrm>
              <a:off x="480" y="829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83" name="Line 23"/>
            <p:cNvSpPr>
              <a:spLocks noChangeShapeType="1"/>
            </p:cNvSpPr>
            <p:nvPr/>
          </p:nvSpPr>
          <p:spPr bwMode="auto">
            <a:xfrm>
              <a:off x="480" y="1117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84" name="Text Box 24"/>
            <p:cNvSpPr txBox="1">
              <a:spLocks noChangeArrowheads="1"/>
            </p:cNvSpPr>
            <p:nvPr/>
          </p:nvSpPr>
          <p:spPr bwMode="auto">
            <a:xfrm>
              <a:off x="570" y="851"/>
              <a:ext cx="119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2286000" y="2574925"/>
            <a:ext cx="1143000" cy="625475"/>
            <a:chOff x="1440" y="1862"/>
            <a:chExt cx="720" cy="394"/>
          </a:xfrm>
        </p:grpSpPr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1440" y="186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87" name="Text Box 27"/>
            <p:cNvSpPr txBox="1">
              <a:spLocks noChangeArrowheads="1"/>
            </p:cNvSpPr>
            <p:nvPr/>
          </p:nvSpPr>
          <p:spPr bwMode="auto">
            <a:xfrm>
              <a:off x="1488" y="1910"/>
              <a:ext cx="634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Management -New [RAD-3]</a:t>
              </a:r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3749675" y="2438400"/>
            <a:ext cx="1954213" cy="304800"/>
            <a:chOff x="2640" y="2832"/>
            <a:chExt cx="1231" cy="192"/>
          </a:xfrm>
        </p:grpSpPr>
        <p:sp>
          <p:nvSpPr>
            <p:cNvPr id="168989" name="Freeform 29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8990" name="Text Box 30"/>
            <p:cNvSpPr txBox="1">
              <a:spLocks noChangeArrowheads="1"/>
            </p:cNvSpPr>
            <p:nvPr/>
          </p:nvSpPr>
          <p:spPr bwMode="auto">
            <a:xfrm>
              <a:off x="2889" y="2851"/>
              <a:ext cx="9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</a:t>
              </a:r>
            </a:p>
          </p:txBody>
        </p:sp>
      </p:grp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3733800" y="3657600"/>
            <a:ext cx="3886200" cy="304800"/>
            <a:chOff x="2640" y="3696"/>
            <a:chExt cx="2160" cy="192"/>
          </a:xfrm>
        </p:grpSpPr>
        <p:sp>
          <p:nvSpPr>
            <p:cNvPr id="168995" name="Line 35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996" name="Text Box 36"/>
            <p:cNvSpPr txBox="1">
              <a:spLocks noChangeArrowheads="1"/>
            </p:cNvSpPr>
            <p:nvPr/>
          </p:nvSpPr>
          <p:spPr bwMode="auto">
            <a:xfrm>
              <a:off x="3016" y="3715"/>
              <a:ext cx="13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51530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68999" name="Line 39"/>
          <p:cNvSpPr>
            <a:spLocks noChangeShapeType="1"/>
          </p:cNvSpPr>
          <p:nvPr/>
        </p:nvSpPr>
        <p:spPr bwMode="auto">
          <a:xfrm flipH="1">
            <a:off x="5595938" y="685800"/>
            <a:ext cx="42862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5486400" y="2743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7951788" y="3627438"/>
            <a:ext cx="1177925" cy="487362"/>
            <a:chOff x="2640" y="2832"/>
            <a:chExt cx="742" cy="307"/>
          </a:xfrm>
        </p:grpSpPr>
        <p:sp>
          <p:nvSpPr>
            <p:cNvPr id="169002" name="Freeform 42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9003" name="Text Box 43"/>
            <p:cNvSpPr txBox="1">
              <a:spLocks noChangeArrowheads="1"/>
            </p:cNvSpPr>
            <p:nvPr/>
          </p:nvSpPr>
          <p:spPr bwMode="auto">
            <a:xfrm>
              <a:off x="2889" y="2851"/>
              <a:ext cx="4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Image 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Acquired</a:t>
              </a:r>
            </a:p>
          </p:txBody>
        </p:sp>
      </p:grpSp>
      <p:sp>
        <p:nvSpPr>
          <p:cNvPr id="169004" name="Rectangle 44"/>
          <p:cNvSpPr>
            <a:spLocks noChangeArrowheads="1"/>
          </p:cNvSpPr>
          <p:nvPr/>
        </p:nvSpPr>
        <p:spPr bwMode="auto">
          <a:xfrm>
            <a:off x="5443538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9005" name="Rectangle 45"/>
          <p:cNvSpPr>
            <a:spLocks noChangeArrowheads="1"/>
          </p:cNvSpPr>
          <p:nvPr/>
        </p:nvSpPr>
        <p:spPr bwMode="auto">
          <a:xfrm>
            <a:off x="7620000" y="4191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9012" name="Rectangle 52"/>
          <p:cNvSpPr>
            <a:spLocks noChangeArrowheads="1"/>
          </p:cNvSpPr>
          <p:nvPr/>
        </p:nvSpPr>
        <p:spPr bwMode="auto">
          <a:xfrm>
            <a:off x="457200" y="4876800"/>
            <a:ext cx="304800" cy="1468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762000" y="4953000"/>
            <a:ext cx="1449388" cy="325438"/>
            <a:chOff x="672" y="816"/>
            <a:chExt cx="1245" cy="205"/>
          </a:xfrm>
        </p:grpSpPr>
        <p:sp>
          <p:nvSpPr>
            <p:cNvPr id="169014" name="Freeform 54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9015" name="Text Box 55"/>
            <p:cNvSpPr txBox="1">
              <a:spLocks noChangeArrowheads="1"/>
            </p:cNvSpPr>
            <p:nvPr/>
          </p:nvSpPr>
          <p:spPr bwMode="auto">
            <a:xfrm>
              <a:off x="969" y="867"/>
              <a:ext cx="9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J.Doe-&gt;J.Smith</a:t>
              </a:r>
            </a:p>
          </p:txBody>
        </p:sp>
      </p:grp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981200" y="5334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762000" y="5546725"/>
            <a:ext cx="2667000" cy="646113"/>
            <a:chOff x="480" y="3302"/>
            <a:chExt cx="1680" cy="407"/>
          </a:xfrm>
        </p:grpSpPr>
        <p:sp>
          <p:nvSpPr>
            <p:cNvPr id="169017" name="Line 57"/>
            <p:cNvSpPr>
              <a:spLocks noChangeShapeType="1"/>
            </p:cNvSpPr>
            <p:nvPr/>
          </p:nvSpPr>
          <p:spPr bwMode="auto">
            <a:xfrm>
              <a:off x="480" y="33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018" name="Text Box 58"/>
            <p:cNvSpPr txBox="1">
              <a:spLocks noChangeArrowheads="1"/>
            </p:cNvSpPr>
            <p:nvPr/>
          </p:nvSpPr>
          <p:spPr bwMode="auto">
            <a:xfrm>
              <a:off x="528" y="3302"/>
              <a:ext cx="67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  <p:sp>
          <p:nvSpPr>
            <p:cNvPr id="169019" name="Line 59"/>
            <p:cNvSpPr>
              <a:spLocks noChangeShapeType="1"/>
            </p:cNvSpPr>
            <p:nvPr/>
          </p:nvSpPr>
          <p:spPr bwMode="auto">
            <a:xfrm>
              <a:off x="480" y="3709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9020" name="Rectangle 60"/>
          <p:cNvSpPr>
            <a:spLocks noChangeArrowheads="1"/>
          </p:cNvSpPr>
          <p:nvPr/>
        </p:nvSpPr>
        <p:spPr bwMode="auto">
          <a:xfrm>
            <a:off x="3429000" y="53340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9022" name="Rectangle 62"/>
          <p:cNvSpPr>
            <a:spLocks noChangeArrowheads="1"/>
          </p:cNvSpPr>
          <p:nvPr/>
        </p:nvSpPr>
        <p:spPr bwMode="auto">
          <a:xfrm>
            <a:off x="5443538" y="60960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3" name="Group 77"/>
          <p:cNvGrpSpPr>
            <a:grpSpLocks/>
          </p:cNvGrpSpPr>
          <p:nvPr/>
        </p:nvGrpSpPr>
        <p:grpSpPr bwMode="auto">
          <a:xfrm>
            <a:off x="3733800" y="5791200"/>
            <a:ext cx="2133600" cy="382588"/>
            <a:chOff x="3733800" y="5791200"/>
            <a:chExt cx="2133600" cy="382588"/>
          </a:xfrm>
        </p:grpSpPr>
        <p:sp>
          <p:nvSpPr>
            <p:cNvPr id="169025" name="Text Box 65"/>
            <p:cNvSpPr txBox="1">
              <a:spLocks noChangeArrowheads="1"/>
            </p:cNvSpPr>
            <p:nvPr/>
          </p:nvSpPr>
          <p:spPr bwMode="auto">
            <a:xfrm>
              <a:off x="3733800" y="5791200"/>
              <a:ext cx="2133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  <p:cxnSp>
          <p:nvCxnSpPr>
            <p:cNvPr id="110630" name="Straight Arrow Connector 74"/>
            <p:cNvCxnSpPr>
              <a:cxnSpLocks noChangeShapeType="1"/>
            </p:cNvCxnSpPr>
            <p:nvPr/>
          </p:nvCxnSpPr>
          <p:spPr bwMode="auto">
            <a:xfrm>
              <a:off x="3733800" y="6172200"/>
              <a:ext cx="16764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28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609600" y="1806575"/>
            <a:ext cx="83058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</a:pP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ADT, OP, OF, IM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需要整合患者信息</a:t>
            </a:r>
          </a:p>
          <a:p>
            <a:pPr>
              <a:buFont typeface="Wingdings" pitchFamily="2" charset="2"/>
              <a:buChar char="Ø"/>
            </a:pP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执行指令管理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(Filler Order Management)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用来传递检查信息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8" name="Rectangle 68"/>
          <p:cNvSpPr>
            <a:spLocks noChangeArrowheads="1"/>
          </p:cNvSpPr>
          <p:nvPr/>
        </p:nvSpPr>
        <p:spPr bwMode="auto">
          <a:xfrm>
            <a:off x="304800" y="782638"/>
            <a:ext cx="304800" cy="1122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49" name="Rectangle 69"/>
          <p:cNvSpPr>
            <a:spLocks noChangeArrowheads="1"/>
          </p:cNvSpPr>
          <p:nvPr/>
        </p:nvSpPr>
        <p:spPr bwMode="auto">
          <a:xfrm>
            <a:off x="211455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1" name="Rectangle 71"/>
          <p:cNvSpPr>
            <a:spLocks noChangeArrowheads="1"/>
          </p:cNvSpPr>
          <p:nvPr/>
        </p:nvSpPr>
        <p:spPr bwMode="auto">
          <a:xfrm>
            <a:off x="4067175" y="144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2" name="Rectangle 72"/>
          <p:cNvSpPr>
            <a:spLocks noChangeArrowheads="1"/>
          </p:cNvSpPr>
          <p:nvPr/>
        </p:nvSpPr>
        <p:spPr bwMode="auto">
          <a:xfrm>
            <a:off x="4067175" y="28194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3" name="Rectangle 73"/>
          <p:cNvSpPr>
            <a:spLocks noChangeArrowheads="1"/>
          </p:cNvSpPr>
          <p:nvPr/>
        </p:nvSpPr>
        <p:spPr bwMode="auto">
          <a:xfrm>
            <a:off x="4051300" y="3581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4" name="Rectangle 74"/>
          <p:cNvSpPr>
            <a:spLocks noChangeArrowheads="1"/>
          </p:cNvSpPr>
          <p:nvPr/>
        </p:nvSpPr>
        <p:spPr bwMode="auto">
          <a:xfrm>
            <a:off x="8153400" y="3581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4" name="Rectangle 94"/>
          <p:cNvSpPr>
            <a:spLocks noChangeArrowheads="1"/>
          </p:cNvSpPr>
          <p:nvPr/>
        </p:nvSpPr>
        <p:spPr bwMode="auto">
          <a:xfrm>
            <a:off x="40513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77" name="Rectangle 97"/>
          <p:cNvSpPr>
            <a:spLocks noChangeArrowheads="1"/>
          </p:cNvSpPr>
          <p:nvPr/>
        </p:nvSpPr>
        <p:spPr bwMode="auto">
          <a:xfrm>
            <a:off x="6096000" y="28194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67425" y="43926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43926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4827588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2133600" y="48275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4419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6" name="Rectangle 126"/>
          <p:cNvSpPr>
            <a:spLocks noChangeArrowheads="1"/>
          </p:cNvSpPr>
          <p:nvPr/>
        </p:nvSpPr>
        <p:spPr bwMode="auto">
          <a:xfrm>
            <a:off x="2133600" y="762000"/>
            <a:ext cx="304800" cy="512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71"/>
          <p:cNvGrpSpPr>
            <a:grpSpLocks/>
          </p:cNvGrpSpPr>
          <p:nvPr/>
        </p:nvGrpSpPr>
        <p:grpSpPr bwMode="auto">
          <a:xfrm>
            <a:off x="609600" y="658813"/>
            <a:ext cx="1524000" cy="636587"/>
            <a:chOff x="384" y="415"/>
            <a:chExt cx="960" cy="401"/>
          </a:xfrm>
        </p:grpSpPr>
        <p:sp>
          <p:nvSpPr>
            <p:cNvPr id="225407" name="Line 127"/>
            <p:cNvSpPr>
              <a:spLocks noChangeShapeType="1"/>
            </p:cNvSpPr>
            <p:nvPr/>
          </p:nvSpPr>
          <p:spPr bwMode="auto">
            <a:xfrm>
              <a:off x="384" y="57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8" name="Line 128"/>
            <p:cNvSpPr>
              <a:spLocks noChangeShapeType="1"/>
            </p:cNvSpPr>
            <p:nvPr/>
          </p:nvSpPr>
          <p:spPr bwMode="auto">
            <a:xfrm>
              <a:off x="384" y="67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9" name="Text Box 129"/>
            <p:cNvSpPr txBox="1">
              <a:spLocks noChangeArrowheads="1"/>
            </p:cNvSpPr>
            <p:nvPr/>
          </p:nvSpPr>
          <p:spPr bwMode="auto">
            <a:xfrm>
              <a:off x="576" y="41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0" name="Text Box 130"/>
            <p:cNvSpPr txBox="1">
              <a:spLocks noChangeArrowheads="1"/>
            </p:cNvSpPr>
            <p:nvPr/>
          </p:nvSpPr>
          <p:spPr bwMode="auto">
            <a:xfrm>
              <a:off x="576" y="64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3" name="Group 172"/>
          <p:cNvGrpSpPr>
            <a:grpSpLocks/>
          </p:cNvGrpSpPr>
          <p:nvPr/>
        </p:nvGrpSpPr>
        <p:grpSpPr bwMode="auto">
          <a:xfrm>
            <a:off x="609600" y="1344613"/>
            <a:ext cx="3429000" cy="636587"/>
            <a:chOff x="384" y="847"/>
            <a:chExt cx="2160" cy="401"/>
          </a:xfrm>
        </p:grpSpPr>
        <p:sp>
          <p:nvSpPr>
            <p:cNvPr id="225411" name="Line 131"/>
            <p:cNvSpPr>
              <a:spLocks noChangeShapeType="1"/>
            </p:cNvSpPr>
            <p:nvPr/>
          </p:nvSpPr>
          <p:spPr bwMode="auto">
            <a:xfrm>
              <a:off x="384" y="100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2" name="Line 132"/>
            <p:cNvSpPr>
              <a:spLocks noChangeShapeType="1"/>
            </p:cNvSpPr>
            <p:nvPr/>
          </p:nvSpPr>
          <p:spPr bwMode="auto">
            <a:xfrm>
              <a:off x="384" y="110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3" name="Text Box 133"/>
            <p:cNvSpPr txBox="1">
              <a:spLocks noChangeArrowheads="1"/>
            </p:cNvSpPr>
            <p:nvPr/>
          </p:nvSpPr>
          <p:spPr bwMode="auto">
            <a:xfrm>
              <a:off x="1776" y="84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4" name="Text Box 134"/>
            <p:cNvSpPr txBox="1">
              <a:spLocks noChangeArrowheads="1"/>
            </p:cNvSpPr>
            <p:nvPr/>
          </p:nvSpPr>
          <p:spPr bwMode="auto">
            <a:xfrm>
              <a:off x="1776" y="107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4" name="Group 173"/>
          <p:cNvGrpSpPr>
            <a:grpSpLocks/>
          </p:cNvGrpSpPr>
          <p:nvPr/>
        </p:nvGrpSpPr>
        <p:grpSpPr bwMode="auto">
          <a:xfrm>
            <a:off x="2438400" y="2030413"/>
            <a:ext cx="1600200" cy="636587"/>
            <a:chOff x="1536" y="1279"/>
            <a:chExt cx="1008" cy="401"/>
          </a:xfrm>
        </p:grpSpPr>
        <p:sp>
          <p:nvSpPr>
            <p:cNvPr id="225416" name="Line 136"/>
            <p:cNvSpPr>
              <a:spLocks noChangeShapeType="1"/>
            </p:cNvSpPr>
            <p:nvPr/>
          </p:nvSpPr>
          <p:spPr bwMode="auto">
            <a:xfrm>
              <a:off x="1536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7" name="Line 137"/>
            <p:cNvSpPr>
              <a:spLocks noChangeShapeType="1"/>
            </p:cNvSpPr>
            <p:nvPr/>
          </p:nvSpPr>
          <p:spPr bwMode="auto">
            <a:xfrm>
              <a:off x="153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8" name="Text Box 138"/>
            <p:cNvSpPr txBox="1">
              <a:spLocks noChangeArrowheads="1"/>
            </p:cNvSpPr>
            <p:nvPr/>
          </p:nvSpPr>
          <p:spPr bwMode="auto">
            <a:xfrm>
              <a:off x="1776" y="1279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19" name="Text Box 139"/>
            <p:cNvSpPr txBox="1">
              <a:spLocks noChangeArrowheads="1"/>
            </p:cNvSpPr>
            <p:nvPr/>
          </p:nvSpPr>
          <p:spPr bwMode="auto">
            <a:xfrm>
              <a:off x="1776" y="1507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5" name="Group 174"/>
          <p:cNvGrpSpPr>
            <a:grpSpLocks/>
          </p:cNvGrpSpPr>
          <p:nvPr/>
        </p:nvGrpSpPr>
        <p:grpSpPr bwMode="auto">
          <a:xfrm>
            <a:off x="4343400" y="2716213"/>
            <a:ext cx="1752600" cy="636587"/>
            <a:chOff x="2736" y="1711"/>
            <a:chExt cx="1104" cy="401"/>
          </a:xfrm>
        </p:grpSpPr>
        <p:sp>
          <p:nvSpPr>
            <p:cNvPr id="225420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1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2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23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6" name="Group 175"/>
          <p:cNvGrpSpPr>
            <a:grpSpLocks/>
          </p:cNvGrpSpPr>
          <p:nvPr/>
        </p:nvGrpSpPr>
        <p:grpSpPr bwMode="auto">
          <a:xfrm>
            <a:off x="4343400" y="3478213"/>
            <a:ext cx="3810000" cy="636587"/>
            <a:chOff x="2736" y="2191"/>
            <a:chExt cx="2400" cy="401"/>
          </a:xfrm>
        </p:grpSpPr>
        <p:sp>
          <p:nvSpPr>
            <p:cNvPr id="225424" name="Line 144"/>
            <p:cNvSpPr>
              <a:spLocks noChangeShapeType="1"/>
            </p:cNvSpPr>
            <p:nvPr/>
          </p:nvSpPr>
          <p:spPr bwMode="auto">
            <a:xfrm>
              <a:off x="2736" y="2448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5" name="Line 145"/>
            <p:cNvSpPr>
              <a:spLocks noChangeShapeType="1"/>
            </p:cNvSpPr>
            <p:nvPr/>
          </p:nvSpPr>
          <p:spPr bwMode="auto">
            <a:xfrm>
              <a:off x="2736" y="235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6" name="Text Box 146"/>
            <p:cNvSpPr txBox="1">
              <a:spLocks noChangeArrowheads="1"/>
            </p:cNvSpPr>
            <p:nvPr/>
          </p:nvSpPr>
          <p:spPr bwMode="auto">
            <a:xfrm>
              <a:off x="4271" y="2191"/>
              <a:ext cx="6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  <p:sp>
          <p:nvSpPr>
            <p:cNvPr id="225427" name="Text Box 147"/>
            <p:cNvSpPr txBox="1">
              <a:spLocks noChangeArrowheads="1"/>
            </p:cNvSpPr>
            <p:nvPr/>
          </p:nvSpPr>
          <p:spPr bwMode="auto">
            <a:xfrm>
              <a:off x="4271" y="2419"/>
              <a:ext cx="67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grpSp>
        <p:nvGrpSpPr>
          <p:cNvPr id="7" name="Group 176"/>
          <p:cNvGrpSpPr>
            <a:grpSpLocks/>
          </p:cNvGrpSpPr>
          <p:nvPr/>
        </p:nvGrpSpPr>
        <p:grpSpPr bwMode="auto">
          <a:xfrm>
            <a:off x="6400800" y="4289425"/>
            <a:ext cx="1825625" cy="712788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8" name="Group 177"/>
          <p:cNvGrpSpPr>
            <a:grpSpLocks/>
          </p:cNvGrpSpPr>
          <p:nvPr/>
        </p:nvGrpSpPr>
        <p:grpSpPr bwMode="auto">
          <a:xfrm>
            <a:off x="4343400" y="4316413"/>
            <a:ext cx="1825625" cy="712787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sp>
        <p:nvSpPr>
          <p:cNvPr id="225436" name="Rectangle 156"/>
          <p:cNvSpPr>
            <a:spLocks noChangeArrowheads="1"/>
          </p:cNvSpPr>
          <p:nvPr/>
        </p:nvSpPr>
        <p:spPr bwMode="auto">
          <a:xfrm>
            <a:off x="4038600" y="54371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178"/>
          <p:cNvGrpSpPr>
            <a:grpSpLocks/>
          </p:cNvGrpSpPr>
          <p:nvPr/>
        </p:nvGrpSpPr>
        <p:grpSpPr bwMode="auto">
          <a:xfrm>
            <a:off x="609600" y="4675188"/>
            <a:ext cx="1524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grpSp>
        <p:nvGrpSpPr>
          <p:cNvPr id="10" name="Group 179"/>
          <p:cNvGrpSpPr>
            <a:grpSpLocks/>
          </p:cNvGrpSpPr>
          <p:nvPr/>
        </p:nvGrpSpPr>
        <p:grpSpPr bwMode="auto">
          <a:xfrm>
            <a:off x="609600" y="5360988"/>
            <a:ext cx="3429000" cy="636587"/>
            <a:chOff x="384" y="3377"/>
            <a:chExt cx="2160" cy="401"/>
          </a:xfrm>
        </p:grpSpPr>
        <p:sp>
          <p:nvSpPr>
            <p:cNvPr id="225442" name="Line 162"/>
            <p:cNvSpPr>
              <a:spLocks noChangeShapeType="1"/>
            </p:cNvSpPr>
            <p:nvPr/>
          </p:nvSpPr>
          <p:spPr bwMode="auto">
            <a:xfrm>
              <a:off x="384" y="353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3" name="Line 163"/>
            <p:cNvSpPr>
              <a:spLocks noChangeShapeType="1"/>
            </p:cNvSpPr>
            <p:nvPr/>
          </p:nvSpPr>
          <p:spPr bwMode="auto">
            <a:xfrm>
              <a:off x="384" y="363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4" name="Text Box 164"/>
            <p:cNvSpPr txBox="1">
              <a:spLocks noChangeArrowheads="1"/>
            </p:cNvSpPr>
            <p:nvPr/>
          </p:nvSpPr>
          <p:spPr bwMode="auto">
            <a:xfrm>
              <a:off x="1776" y="337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5" name="Text Box 165"/>
            <p:cNvSpPr txBox="1">
              <a:spLocks noChangeArrowheads="1"/>
            </p:cNvSpPr>
            <p:nvPr/>
          </p:nvSpPr>
          <p:spPr bwMode="auto">
            <a:xfrm>
              <a:off x="1776" y="360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180"/>
          <p:cNvGrpSpPr>
            <a:grpSpLocks/>
          </p:cNvGrpSpPr>
          <p:nvPr/>
        </p:nvGrpSpPr>
        <p:grpSpPr bwMode="auto">
          <a:xfrm>
            <a:off x="4343400" y="59928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未知名患者在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ADT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登记，检查在更新发生前完成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情况3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2286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7208838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29718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63846" name="Text Box 6"/>
          <p:cNvSpPr txBox="1">
            <a:spLocks noChangeArrowheads="1"/>
          </p:cNvSpPr>
          <p:nvPr/>
        </p:nvSpPr>
        <p:spPr bwMode="auto">
          <a:xfrm>
            <a:off x="17081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63847" name="Line 7"/>
          <p:cNvSpPr>
            <a:spLocks noChangeShapeType="1"/>
          </p:cNvSpPr>
          <p:nvPr/>
        </p:nvSpPr>
        <p:spPr bwMode="auto">
          <a:xfrm>
            <a:off x="6096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48" name="Line 8"/>
          <p:cNvSpPr>
            <a:spLocks noChangeShapeType="1"/>
          </p:cNvSpPr>
          <p:nvPr/>
        </p:nvSpPr>
        <p:spPr bwMode="auto">
          <a:xfrm>
            <a:off x="21145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49" name="Line 9"/>
          <p:cNvSpPr>
            <a:spLocks noChangeShapeType="1"/>
          </p:cNvSpPr>
          <p:nvPr/>
        </p:nvSpPr>
        <p:spPr bwMode="auto">
          <a:xfrm flipH="1">
            <a:off x="35814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51" name="Line 11"/>
          <p:cNvSpPr>
            <a:spLocks noChangeShapeType="1"/>
          </p:cNvSpPr>
          <p:nvPr/>
        </p:nvSpPr>
        <p:spPr bwMode="auto">
          <a:xfrm>
            <a:off x="77724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457200" y="782638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1962150" y="11430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4" name="Rectangle 14"/>
          <p:cNvSpPr>
            <a:spLocks noChangeArrowheads="1"/>
          </p:cNvSpPr>
          <p:nvPr/>
        </p:nvSpPr>
        <p:spPr bwMode="auto">
          <a:xfrm>
            <a:off x="1981200" y="3962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5" name="Rectangle 15"/>
          <p:cNvSpPr>
            <a:spLocks noChangeArrowheads="1"/>
          </p:cNvSpPr>
          <p:nvPr/>
        </p:nvSpPr>
        <p:spPr bwMode="auto">
          <a:xfrm>
            <a:off x="3444875" y="1524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6" name="Rectangle 16"/>
          <p:cNvSpPr>
            <a:spLocks noChangeArrowheads="1"/>
          </p:cNvSpPr>
          <p:nvPr/>
        </p:nvSpPr>
        <p:spPr bwMode="auto">
          <a:xfrm>
            <a:off x="3444875" y="3505200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7" name="Rectangle 17"/>
          <p:cNvSpPr>
            <a:spLocks noChangeArrowheads="1"/>
          </p:cNvSpPr>
          <p:nvPr/>
        </p:nvSpPr>
        <p:spPr bwMode="auto">
          <a:xfrm>
            <a:off x="34290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58" name="Rectangle 18"/>
          <p:cNvSpPr>
            <a:spLocks noChangeArrowheads="1"/>
          </p:cNvSpPr>
          <p:nvPr/>
        </p:nvSpPr>
        <p:spPr bwMode="auto">
          <a:xfrm>
            <a:off x="7620000" y="144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62000" y="858838"/>
            <a:ext cx="1416050" cy="325437"/>
            <a:chOff x="672" y="816"/>
            <a:chExt cx="1215" cy="205"/>
          </a:xfrm>
        </p:grpSpPr>
        <p:sp>
          <p:nvSpPr>
            <p:cNvPr id="163860" name="Freeform 20"/>
            <p:cNvSpPr>
              <a:spLocks/>
            </p:cNvSpPr>
            <p:nvPr/>
          </p:nvSpPr>
          <p:spPr bwMode="auto">
            <a:xfrm>
              <a:off x="672" y="816"/>
              <a:ext cx="287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3861" name="Text Box 21"/>
            <p:cNvSpPr txBox="1">
              <a:spLocks noChangeArrowheads="1"/>
            </p:cNvSpPr>
            <p:nvPr/>
          </p:nvSpPr>
          <p:spPr bwMode="auto">
            <a:xfrm>
              <a:off x="969" y="867"/>
              <a:ext cx="91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J.Doe</a:t>
              </a:r>
            </a:p>
          </p:txBody>
        </p:sp>
      </p:grp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762000" y="1371600"/>
            <a:ext cx="2667000" cy="381000"/>
            <a:chOff x="480" y="864"/>
            <a:chExt cx="1680" cy="240"/>
          </a:xfrm>
        </p:grpSpPr>
        <p:sp>
          <p:nvSpPr>
            <p:cNvPr id="163862" name="Line 22"/>
            <p:cNvSpPr>
              <a:spLocks noChangeShapeType="1"/>
            </p:cNvSpPr>
            <p:nvPr/>
          </p:nvSpPr>
          <p:spPr bwMode="auto">
            <a:xfrm>
              <a:off x="480" y="110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63" name="Line 23"/>
            <p:cNvSpPr>
              <a:spLocks noChangeShapeType="1"/>
            </p:cNvSpPr>
            <p:nvPr/>
          </p:nvSpPr>
          <p:spPr bwMode="auto">
            <a:xfrm>
              <a:off x="480" y="8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64" name="Text Box 24"/>
            <p:cNvSpPr txBox="1">
              <a:spLocks noChangeArrowheads="1"/>
            </p:cNvSpPr>
            <p:nvPr/>
          </p:nvSpPr>
          <p:spPr bwMode="auto">
            <a:xfrm>
              <a:off x="570" y="950"/>
              <a:ext cx="119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</p:grpSp>
      <p:grpSp>
        <p:nvGrpSpPr>
          <p:cNvPr id="4" name="Group 65"/>
          <p:cNvGrpSpPr>
            <a:grpSpLocks/>
          </p:cNvGrpSpPr>
          <p:nvPr/>
        </p:nvGrpSpPr>
        <p:grpSpPr bwMode="auto">
          <a:xfrm>
            <a:off x="2286000" y="4114800"/>
            <a:ext cx="1158875" cy="549275"/>
            <a:chOff x="1440" y="2304"/>
            <a:chExt cx="730" cy="346"/>
          </a:xfrm>
        </p:grpSpPr>
        <p:sp>
          <p:nvSpPr>
            <p:cNvPr id="163866" name="Line 26"/>
            <p:cNvSpPr>
              <a:spLocks noChangeShapeType="1"/>
            </p:cNvSpPr>
            <p:nvPr/>
          </p:nvSpPr>
          <p:spPr bwMode="auto">
            <a:xfrm>
              <a:off x="1440" y="23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67" name="Text Box 27"/>
            <p:cNvSpPr txBox="1">
              <a:spLocks noChangeArrowheads="1"/>
            </p:cNvSpPr>
            <p:nvPr/>
          </p:nvSpPr>
          <p:spPr bwMode="auto">
            <a:xfrm>
              <a:off x="1488" y="2304"/>
              <a:ext cx="68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Management -New [RAD-3]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3749675" y="3581400"/>
            <a:ext cx="1954213" cy="304800"/>
            <a:chOff x="2640" y="2832"/>
            <a:chExt cx="1231" cy="192"/>
          </a:xfrm>
        </p:grpSpPr>
        <p:sp>
          <p:nvSpPr>
            <p:cNvPr id="163869" name="Freeform 29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3870" name="Text Box 30"/>
            <p:cNvSpPr txBox="1">
              <a:spLocks noChangeArrowheads="1"/>
            </p:cNvSpPr>
            <p:nvPr/>
          </p:nvSpPr>
          <p:spPr bwMode="auto">
            <a:xfrm>
              <a:off x="2889" y="2851"/>
              <a:ext cx="9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733800" y="4708525"/>
            <a:ext cx="1066800" cy="625475"/>
            <a:chOff x="2613" y="3264"/>
            <a:chExt cx="1035" cy="394"/>
          </a:xfrm>
        </p:grpSpPr>
        <p:sp>
          <p:nvSpPr>
            <p:cNvPr id="163872" name="Line 32"/>
            <p:cNvSpPr>
              <a:spLocks noChangeShapeType="1"/>
            </p:cNvSpPr>
            <p:nvPr/>
          </p:nvSpPr>
          <p:spPr bwMode="auto">
            <a:xfrm>
              <a:off x="2641" y="3264"/>
              <a:ext cx="10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73" name="Text Box 33"/>
            <p:cNvSpPr txBox="1">
              <a:spLocks noChangeArrowheads="1"/>
            </p:cNvSpPr>
            <p:nvPr/>
          </p:nvSpPr>
          <p:spPr bwMode="auto">
            <a:xfrm>
              <a:off x="2613" y="3312"/>
              <a:ext cx="98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sp>
        <p:nvSpPr>
          <p:cNvPr id="163878" name="Text Box 38"/>
          <p:cNvSpPr txBox="1">
            <a:spLocks noChangeArrowheads="1"/>
          </p:cNvSpPr>
          <p:nvPr/>
        </p:nvSpPr>
        <p:spPr bwMode="auto">
          <a:xfrm>
            <a:off x="4495800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63879" name="Line 39"/>
          <p:cNvSpPr>
            <a:spLocks noChangeShapeType="1"/>
          </p:cNvSpPr>
          <p:nvPr/>
        </p:nvSpPr>
        <p:spPr bwMode="auto">
          <a:xfrm flipH="1">
            <a:off x="4876800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80" name="Rectangle 40"/>
          <p:cNvSpPr>
            <a:spLocks noChangeArrowheads="1"/>
          </p:cNvSpPr>
          <p:nvPr/>
        </p:nvSpPr>
        <p:spPr bwMode="auto">
          <a:xfrm>
            <a:off x="4767263" y="4495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7951788" y="1493838"/>
            <a:ext cx="1177925" cy="487362"/>
            <a:chOff x="2640" y="2832"/>
            <a:chExt cx="742" cy="307"/>
          </a:xfrm>
        </p:grpSpPr>
        <p:sp>
          <p:nvSpPr>
            <p:cNvPr id="163882" name="Freeform 42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3883" name="Text Box 43"/>
            <p:cNvSpPr txBox="1">
              <a:spLocks noChangeArrowheads="1"/>
            </p:cNvSpPr>
            <p:nvPr/>
          </p:nvSpPr>
          <p:spPr bwMode="auto">
            <a:xfrm>
              <a:off x="2889" y="2851"/>
              <a:ext cx="4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Image 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Acquired</a:t>
              </a:r>
            </a:p>
          </p:txBody>
        </p:sp>
      </p:grpSp>
      <p:sp>
        <p:nvSpPr>
          <p:cNvPr id="163884" name="Rectangle 44"/>
          <p:cNvSpPr>
            <a:spLocks noChangeArrowheads="1"/>
          </p:cNvSpPr>
          <p:nvPr/>
        </p:nvSpPr>
        <p:spPr bwMode="auto">
          <a:xfrm>
            <a:off x="47244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85" name="Rectangle 45"/>
          <p:cNvSpPr>
            <a:spLocks noChangeArrowheads="1"/>
          </p:cNvSpPr>
          <p:nvPr/>
        </p:nvSpPr>
        <p:spPr bwMode="auto">
          <a:xfrm>
            <a:off x="7620000" y="213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5029200" y="2286000"/>
            <a:ext cx="2590800" cy="431800"/>
            <a:chOff x="2640" y="3696"/>
            <a:chExt cx="2160" cy="272"/>
          </a:xfrm>
        </p:grpSpPr>
        <p:sp>
          <p:nvSpPr>
            <p:cNvPr id="163887" name="Line 47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88" name="Text Box 48"/>
            <p:cNvSpPr txBox="1">
              <a:spLocks noChangeArrowheads="1"/>
            </p:cNvSpPr>
            <p:nvPr/>
          </p:nvSpPr>
          <p:spPr bwMode="auto">
            <a:xfrm>
              <a:off x="3016" y="3718"/>
              <a:ext cx="13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3733800" y="2286000"/>
            <a:ext cx="1454150" cy="736600"/>
            <a:chOff x="2352" y="1440"/>
            <a:chExt cx="916" cy="464"/>
          </a:xfrm>
        </p:grpSpPr>
        <p:sp>
          <p:nvSpPr>
            <p:cNvPr id="163889" name="Line 49"/>
            <p:cNvSpPr>
              <a:spLocks noChangeShapeType="1"/>
            </p:cNvSpPr>
            <p:nvPr/>
          </p:nvSpPr>
          <p:spPr bwMode="auto">
            <a:xfrm flipH="1">
              <a:off x="2352" y="144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90" name="Text Box 50"/>
            <p:cNvSpPr txBox="1">
              <a:spLocks noChangeArrowheads="1"/>
            </p:cNvSpPr>
            <p:nvPr/>
          </p:nvSpPr>
          <p:spPr bwMode="auto">
            <a:xfrm>
              <a:off x="2418" y="1462"/>
              <a:ext cx="8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sp>
        <p:nvSpPr>
          <p:cNvPr id="163891" name="Rectangle 51"/>
          <p:cNvSpPr>
            <a:spLocks noChangeArrowheads="1"/>
          </p:cNvSpPr>
          <p:nvPr/>
        </p:nvSpPr>
        <p:spPr bwMode="auto">
          <a:xfrm>
            <a:off x="457200" y="5084763"/>
            <a:ext cx="304800" cy="1468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52"/>
          <p:cNvGrpSpPr>
            <a:grpSpLocks/>
          </p:cNvGrpSpPr>
          <p:nvPr/>
        </p:nvGrpSpPr>
        <p:grpSpPr bwMode="auto">
          <a:xfrm>
            <a:off x="762000" y="5160963"/>
            <a:ext cx="1449388" cy="325437"/>
            <a:chOff x="672" y="816"/>
            <a:chExt cx="1245" cy="205"/>
          </a:xfrm>
        </p:grpSpPr>
        <p:sp>
          <p:nvSpPr>
            <p:cNvPr id="163893" name="Freeform 53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3894" name="Text Box 54"/>
            <p:cNvSpPr txBox="1">
              <a:spLocks noChangeArrowheads="1"/>
            </p:cNvSpPr>
            <p:nvPr/>
          </p:nvSpPr>
          <p:spPr bwMode="auto">
            <a:xfrm>
              <a:off x="969" y="867"/>
              <a:ext cx="9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J.Doe-&gt;J.Smith</a:t>
              </a:r>
            </a:p>
          </p:txBody>
        </p:sp>
      </p:grpSp>
      <p:sp>
        <p:nvSpPr>
          <p:cNvPr id="163895" name="Rectangle 55"/>
          <p:cNvSpPr>
            <a:spLocks noChangeArrowheads="1"/>
          </p:cNvSpPr>
          <p:nvPr/>
        </p:nvSpPr>
        <p:spPr bwMode="auto">
          <a:xfrm>
            <a:off x="1981200" y="5410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68"/>
          <p:cNvGrpSpPr>
            <a:grpSpLocks/>
          </p:cNvGrpSpPr>
          <p:nvPr/>
        </p:nvGrpSpPr>
        <p:grpSpPr bwMode="auto">
          <a:xfrm>
            <a:off x="762000" y="5622925"/>
            <a:ext cx="2667000" cy="646113"/>
            <a:chOff x="480" y="3542"/>
            <a:chExt cx="1680" cy="407"/>
          </a:xfrm>
        </p:grpSpPr>
        <p:sp>
          <p:nvSpPr>
            <p:cNvPr id="163896" name="Line 56"/>
            <p:cNvSpPr>
              <a:spLocks noChangeShapeType="1"/>
            </p:cNvSpPr>
            <p:nvPr/>
          </p:nvSpPr>
          <p:spPr bwMode="auto">
            <a:xfrm>
              <a:off x="480" y="355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897" name="Text Box 57"/>
            <p:cNvSpPr txBox="1">
              <a:spLocks noChangeArrowheads="1"/>
            </p:cNvSpPr>
            <p:nvPr/>
          </p:nvSpPr>
          <p:spPr bwMode="auto">
            <a:xfrm>
              <a:off x="528" y="3542"/>
              <a:ext cx="67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  <p:sp>
          <p:nvSpPr>
            <p:cNvPr id="163898" name="Line 58"/>
            <p:cNvSpPr>
              <a:spLocks noChangeShapeType="1"/>
            </p:cNvSpPr>
            <p:nvPr/>
          </p:nvSpPr>
          <p:spPr bwMode="auto">
            <a:xfrm>
              <a:off x="480" y="3949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3899" name="Rectangle 59"/>
          <p:cNvSpPr>
            <a:spLocks noChangeArrowheads="1"/>
          </p:cNvSpPr>
          <p:nvPr/>
        </p:nvSpPr>
        <p:spPr bwMode="auto">
          <a:xfrm>
            <a:off x="3429000" y="54102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901" name="Rectangle 61"/>
          <p:cNvSpPr>
            <a:spLocks noChangeArrowheads="1"/>
          </p:cNvSpPr>
          <p:nvPr/>
        </p:nvSpPr>
        <p:spPr bwMode="auto">
          <a:xfrm>
            <a:off x="4724400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3733800" y="5775325"/>
            <a:ext cx="2286000" cy="473075"/>
            <a:chOff x="2352" y="3638"/>
            <a:chExt cx="1440" cy="298"/>
          </a:xfrm>
        </p:grpSpPr>
        <p:sp>
          <p:nvSpPr>
            <p:cNvPr id="163903" name="Line 63"/>
            <p:cNvSpPr>
              <a:spLocks noChangeShapeType="1"/>
            </p:cNvSpPr>
            <p:nvPr/>
          </p:nvSpPr>
          <p:spPr bwMode="auto">
            <a:xfrm>
              <a:off x="2352" y="393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904" name="Text Box 64"/>
            <p:cNvSpPr txBox="1">
              <a:spLocks noChangeArrowheads="1"/>
            </p:cNvSpPr>
            <p:nvPr/>
          </p:nvSpPr>
          <p:spPr bwMode="auto">
            <a:xfrm>
              <a:off x="2448" y="3638"/>
              <a:ext cx="134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28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457200" y="1806575"/>
            <a:ext cx="84582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ADT, OP, OF, IM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需要整合患者信息</a:t>
            </a:r>
            <a:endParaRPr lang="en-US" altLang="zh-CN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使用从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IM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发来的信息为已完成的检查生成预约过程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并发回给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IM.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发送状态为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完成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的预约过程给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OP.</a:t>
            </a: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4343400" y="4191000"/>
            <a:ext cx="1752600" cy="636588"/>
            <a:chOff x="2736" y="1711"/>
            <a:chExt cx="1104" cy="401"/>
          </a:xfrm>
        </p:grpSpPr>
        <p:sp>
          <p:nvSpPr>
            <p:cNvPr id="225420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1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2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23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8" name="Rectangle 68"/>
          <p:cNvSpPr>
            <a:spLocks noChangeArrowheads="1"/>
          </p:cNvSpPr>
          <p:nvPr/>
        </p:nvSpPr>
        <p:spPr bwMode="auto">
          <a:xfrm>
            <a:off x="304800" y="782638"/>
            <a:ext cx="304800" cy="1122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49" name="Rectangle 69"/>
          <p:cNvSpPr>
            <a:spLocks noChangeArrowheads="1"/>
          </p:cNvSpPr>
          <p:nvPr/>
        </p:nvSpPr>
        <p:spPr bwMode="auto">
          <a:xfrm>
            <a:off x="2114550" y="36083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1" name="Rectangle 71"/>
          <p:cNvSpPr>
            <a:spLocks noChangeArrowheads="1"/>
          </p:cNvSpPr>
          <p:nvPr/>
        </p:nvSpPr>
        <p:spPr bwMode="auto">
          <a:xfrm>
            <a:off x="4067175" y="144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2" name="Rectangle 72"/>
          <p:cNvSpPr>
            <a:spLocks noChangeArrowheads="1"/>
          </p:cNvSpPr>
          <p:nvPr/>
        </p:nvSpPr>
        <p:spPr bwMode="auto">
          <a:xfrm>
            <a:off x="4067175" y="4294188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4" name="Rectangle 94"/>
          <p:cNvSpPr>
            <a:spLocks noChangeArrowheads="1"/>
          </p:cNvSpPr>
          <p:nvPr/>
        </p:nvSpPr>
        <p:spPr bwMode="auto">
          <a:xfrm>
            <a:off x="4051300" y="36083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77" name="Rectangle 97"/>
          <p:cNvSpPr>
            <a:spLocks noChangeArrowheads="1"/>
          </p:cNvSpPr>
          <p:nvPr/>
        </p:nvSpPr>
        <p:spPr bwMode="auto">
          <a:xfrm>
            <a:off x="6096000" y="4294188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67425" y="225742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225742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4827588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2133600" y="48275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22844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6" name="Rectangle 126"/>
          <p:cNvSpPr>
            <a:spLocks noChangeArrowheads="1"/>
          </p:cNvSpPr>
          <p:nvPr/>
        </p:nvSpPr>
        <p:spPr bwMode="auto">
          <a:xfrm>
            <a:off x="2133600" y="762000"/>
            <a:ext cx="304800" cy="512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171"/>
          <p:cNvGrpSpPr>
            <a:grpSpLocks/>
          </p:cNvGrpSpPr>
          <p:nvPr/>
        </p:nvGrpSpPr>
        <p:grpSpPr bwMode="auto">
          <a:xfrm>
            <a:off x="609600" y="658813"/>
            <a:ext cx="1524000" cy="636587"/>
            <a:chOff x="384" y="415"/>
            <a:chExt cx="960" cy="401"/>
          </a:xfrm>
        </p:grpSpPr>
        <p:sp>
          <p:nvSpPr>
            <p:cNvPr id="225407" name="Line 127"/>
            <p:cNvSpPr>
              <a:spLocks noChangeShapeType="1"/>
            </p:cNvSpPr>
            <p:nvPr/>
          </p:nvSpPr>
          <p:spPr bwMode="auto">
            <a:xfrm>
              <a:off x="384" y="57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8" name="Line 128"/>
            <p:cNvSpPr>
              <a:spLocks noChangeShapeType="1"/>
            </p:cNvSpPr>
            <p:nvPr/>
          </p:nvSpPr>
          <p:spPr bwMode="auto">
            <a:xfrm>
              <a:off x="384" y="67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09" name="Text Box 129"/>
            <p:cNvSpPr txBox="1">
              <a:spLocks noChangeArrowheads="1"/>
            </p:cNvSpPr>
            <p:nvPr/>
          </p:nvSpPr>
          <p:spPr bwMode="auto">
            <a:xfrm>
              <a:off x="576" y="41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0" name="Text Box 130"/>
            <p:cNvSpPr txBox="1">
              <a:spLocks noChangeArrowheads="1"/>
            </p:cNvSpPr>
            <p:nvPr/>
          </p:nvSpPr>
          <p:spPr bwMode="auto">
            <a:xfrm>
              <a:off x="576" y="64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4" name="Group 172"/>
          <p:cNvGrpSpPr>
            <a:grpSpLocks/>
          </p:cNvGrpSpPr>
          <p:nvPr/>
        </p:nvGrpSpPr>
        <p:grpSpPr bwMode="auto">
          <a:xfrm>
            <a:off x="609600" y="1344613"/>
            <a:ext cx="3429000" cy="636587"/>
            <a:chOff x="384" y="847"/>
            <a:chExt cx="2160" cy="401"/>
          </a:xfrm>
        </p:grpSpPr>
        <p:sp>
          <p:nvSpPr>
            <p:cNvPr id="225411" name="Line 131"/>
            <p:cNvSpPr>
              <a:spLocks noChangeShapeType="1"/>
            </p:cNvSpPr>
            <p:nvPr/>
          </p:nvSpPr>
          <p:spPr bwMode="auto">
            <a:xfrm>
              <a:off x="384" y="100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2" name="Line 132"/>
            <p:cNvSpPr>
              <a:spLocks noChangeShapeType="1"/>
            </p:cNvSpPr>
            <p:nvPr/>
          </p:nvSpPr>
          <p:spPr bwMode="auto">
            <a:xfrm>
              <a:off x="384" y="110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3" name="Text Box 133"/>
            <p:cNvSpPr txBox="1">
              <a:spLocks noChangeArrowheads="1"/>
            </p:cNvSpPr>
            <p:nvPr/>
          </p:nvSpPr>
          <p:spPr bwMode="auto">
            <a:xfrm>
              <a:off x="1776" y="84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ADT^A01</a:t>
              </a:r>
            </a:p>
          </p:txBody>
        </p:sp>
        <p:sp>
          <p:nvSpPr>
            <p:cNvPr id="225414" name="Text Box 134"/>
            <p:cNvSpPr txBox="1">
              <a:spLocks noChangeArrowheads="1"/>
            </p:cNvSpPr>
            <p:nvPr/>
          </p:nvSpPr>
          <p:spPr bwMode="auto">
            <a:xfrm>
              <a:off x="1776" y="107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ACK^A01</a:t>
              </a:r>
            </a:p>
          </p:txBody>
        </p:sp>
      </p:grpSp>
      <p:grpSp>
        <p:nvGrpSpPr>
          <p:cNvPr id="5" name="Group 173"/>
          <p:cNvGrpSpPr>
            <a:grpSpLocks/>
          </p:cNvGrpSpPr>
          <p:nvPr/>
        </p:nvGrpSpPr>
        <p:grpSpPr bwMode="auto">
          <a:xfrm>
            <a:off x="2438400" y="3505200"/>
            <a:ext cx="1600200" cy="636588"/>
            <a:chOff x="1536" y="1279"/>
            <a:chExt cx="1008" cy="401"/>
          </a:xfrm>
        </p:grpSpPr>
        <p:sp>
          <p:nvSpPr>
            <p:cNvPr id="225416" name="Line 136"/>
            <p:cNvSpPr>
              <a:spLocks noChangeShapeType="1"/>
            </p:cNvSpPr>
            <p:nvPr/>
          </p:nvSpPr>
          <p:spPr bwMode="auto">
            <a:xfrm>
              <a:off x="1536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7" name="Line 137"/>
            <p:cNvSpPr>
              <a:spLocks noChangeShapeType="1"/>
            </p:cNvSpPr>
            <p:nvPr/>
          </p:nvSpPr>
          <p:spPr bwMode="auto">
            <a:xfrm>
              <a:off x="153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8" name="Text Box 138"/>
            <p:cNvSpPr txBox="1">
              <a:spLocks noChangeArrowheads="1"/>
            </p:cNvSpPr>
            <p:nvPr/>
          </p:nvSpPr>
          <p:spPr bwMode="auto">
            <a:xfrm>
              <a:off x="1776" y="1279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19" name="Text Box 139"/>
            <p:cNvSpPr txBox="1">
              <a:spLocks noChangeArrowheads="1"/>
            </p:cNvSpPr>
            <p:nvPr/>
          </p:nvSpPr>
          <p:spPr bwMode="auto">
            <a:xfrm>
              <a:off x="1776" y="1507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6" name="Group 176"/>
          <p:cNvGrpSpPr>
            <a:grpSpLocks/>
          </p:cNvGrpSpPr>
          <p:nvPr/>
        </p:nvGrpSpPr>
        <p:grpSpPr bwMode="auto">
          <a:xfrm>
            <a:off x="6400800" y="2154238"/>
            <a:ext cx="1825625" cy="712787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7" name="Group 177"/>
          <p:cNvGrpSpPr>
            <a:grpSpLocks/>
          </p:cNvGrpSpPr>
          <p:nvPr/>
        </p:nvGrpSpPr>
        <p:grpSpPr bwMode="auto">
          <a:xfrm>
            <a:off x="4343400" y="2181225"/>
            <a:ext cx="1825625" cy="712788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sp>
        <p:nvSpPr>
          <p:cNvPr id="225436" name="Rectangle 156"/>
          <p:cNvSpPr>
            <a:spLocks noChangeArrowheads="1"/>
          </p:cNvSpPr>
          <p:nvPr/>
        </p:nvSpPr>
        <p:spPr bwMode="auto">
          <a:xfrm>
            <a:off x="4038600" y="54371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178"/>
          <p:cNvGrpSpPr>
            <a:grpSpLocks/>
          </p:cNvGrpSpPr>
          <p:nvPr/>
        </p:nvGrpSpPr>
        <p:grpSpPr bwMode="auto">
          <a:xfrm>
            <a:off x="609600" y="4675188"/>
            <a:ext cx="1524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grpSp>
        <p:nvGrpSpPr>
          <p:cNvPr id="9" name="Group 179"/>
          <p:cNvGrpSpPr>
            <a:grpSpLocks/>
          </p:cNvGrpSpPr>
          <p:nvPr/>
        </p:nvGrpSpPr>
        <p:grpSpPr bwMode="auto">
          <a:xfrm>
            <a:off x="609600" y="5360988"/>
            <a:ext cx="3429000" cy="636587"/>
            <a:chOff x="384" y="3377"/>
            <a:chExt cx="2160" cy="401"/>
          </a:xfrm>
        </p:grpSpPr>
        <p:sp>
          <p:nvSpPr>
            <p:cNvPr id="225442" name="Line 162"/>
            <p:cNvSpPr>
              <a:spLocks noChangeShapeType="1"/>
            </p:cNvSpPr>
            <p:nvPr/>
          </p:nvSpPr>
          <p:spPr bwMode="auto">
            <a:xfrm>
              <a:off x="384" y="3538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3" name="Line 163"/>
            <p:cNvSpPr>
              <a:spLocks noChangeShapeType="1"/>
            </p:cNvSpPr>
            <p:nvPr/>
          </p:nvSpPr>
          <p:spPr bwMode="auto">
            <a:xfrm>
              <a:off x="384" y="363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4" name="Text Box 164"/>
            <p:cNvSpPr txBox="1">
              <a:spLocks noChangeArrowheads="1"/>
            </p:cNvSpPr>
            <p:nvPr/>
          </p:nvSpPr>
          <p:spPr bwMode="auto">
            <a:xfrm>
              <a:off x="1776" y="3377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5" name="Text Box 165"/>
            <p:cNvSpPr txBox="1">
              <a:spLocks noChangeArrowheads="1"/>
            </p:cNvSpPr>
            <p:nvPr/>
          </p:nvSpPr>
          <p:spPr bwMode="auto">
            <a:xfrm>
              <a:off x="1776" y="3605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6096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180"/>
          <p:cNvGrpSpPr>
            <a:grpSpLocks/>
          </p:cNvGrpSpPr>
          <p:nvPr/>
        </p:nvGrpSpPr>
        <p:grpSpPr bwMode="auto">
          <a:xfrm>
            <a:off x="4343400" y="59928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患者未登记，检查在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OF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生成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情况4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457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6994525" y="96838"/>
            <a:ext cx="1347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32004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19367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64871" name="Line 7"/>
          <p:cNvSpPr>
            <a:spLocks noChangeShapeType="1"/>
          </p:cNvSpPr>
          <p:nvPr/>
        </p:nvSpPr>
        <p:spPr bwMode="auto">
          <a:xfrm>
            <a:off x="838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872" name="Line 8"/>
          <p:cNvSpPr>
            <a:spLocks noChangeShapeType="1"/>
          </p:cNvSpPr>
          <p:nvPr/>
        </p:nvSpPr>
        <p:spPr bwMode="auto">
          <a:xfrm>
            <a:off x="23431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873" name="Line 9"/>
          <p:cNvSpPr>
            <a:spLocks noChangeShapeType="1"/>
          </p:cNvSpPr>
          <p:nvPr/>
        </p:nvSpPr>
        <p:spPr bwMode="auto">
          <a:xfrm flipH="1">
            <a:off x="38100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875" name="Line 11"/>
          <p:cNvSpPr>
            <a:spLocks noChangeShapeType="1"/>
          </p:cNvSpPr>
          <p:nvPr/>
        </p:nvSpPr>
        <p:spPr bwMode="auto">
          <a:xfrm>
            <a:off x="7558088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880" name="Rectangle 16"/>
          <p:cNvSpPr>
            <a:spLocks noChangeArrowheads="1"/>
          </p:cNvSpPr>
          <p:nvPr/>
        </p:nvSpPr>
        <p:spPr bwMode="auto">
          <a:xfrm>
            <a:off x="3673475" y="838200"/>
            <a:ext cx="304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881" name="Rectangle 17"/>
          <p:cNvSpPr>
            <a:spLocks noChangeArrowheads="1"/>
          </p:cNvSpPr>
          <p:nvPr/>
        </p:nvSpPr>
        <p:spPr bwMode="auto">
          <a:xfrm>
            <a:off x="3657600" y="2590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882" name="Rectangle 18"/>
          <p:cNvSpPr>
            <a:spLocks noChangeArrowheads="1"/>
          </p:cNvSpPr>
          <p:nvPr/>
        </p:nvSpPr>
        <p:spPr bwMode="auto">
          <a:xfrm>
            <a:off x="7405688" y="1981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978275" y="3810000"/>
            <a:ext cx="1947863" cy="304800"/>
            <a:chOff x="2640" y="2832"/>
            <a:chExt cx="1591" cy="192"/>
          </a:xfrm>
        </p:grpSpPr>
        <p:sp>
          <p:nvSpPr>
            <p:cNvPr id="164893" name="Freeform 29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4894" name="Text Box 30"/>
            <p:cNvSpPr txBox="1">
              <a:spLocks noChangeArrowheads="1"/>
            </p:cNvSpPr>
            <p:nvPr/>
          </p:nvSpPr>
          <p:spPr bwMode="auto">
            <a:xfrm>
              <a:off x="2889" y="2851"/>
              <a:ext cx="134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Reconciliation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962400" y="1447800"/>
            <a:ext cx="1066800" cy="625475"/>
            <a:chOff x="2613" y="3264"/>
            <a:chExt cx="1035" cy="394"/>
          </a:xfrm>
        </p:grpSpPr>
        <p:sp>
          <p:nvSpPr>
            <p:cNvPr id="164896" name="Line 32"/>
            <p:cNvSpPr>
              <a:spLocks noChangeShapeType="1"/>
            </p:cNvSpPr>
            <p:nvPr/>
          </p:nvSpPr>
          <p:spPr bwMode="auto">
            <a:xfrm>
              <a:off x="2641" y="3264"/>
              <a:ext cx="10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897" name="Text Box 33"/>
            <p:cNvSpPr txBox="1">
              <a:spLocks noChangeArrowheads="1"/>
            </p:cNvSpPr>
            <p:nvPr/>
          </p:nvSpPr>
          <p:spPr bwMode="auto">
            <a:xfrm>
              <a:off x="2613" y="3312"/>
              <a:ext cx="98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 [RAD-4]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62400" y="2133600"/>
            <a:ext cx="3429000" cy="304800"/>
            <a:chOff x="2640" y="3696"/>
            <a:chExt cx="2160" cy="192"/>
          </a:xfrm>
        </p:grpSpPr>
        <p:sp>
          <p:nvSpPr>
            <p:cNvPr id="164899" name="Line 35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00" name="Text Box 36"/>
            <p:cNvSpPr txBox="1">
              <a:spLocks noChangeArrowheads="1"/>
            </p:cNvSpPr>
            <p:nvPr/>
          </p:nvSpPr>
          <p:spPr bwMode="auto">
            <a:xfrm>
              <a:off x="3016" y="3715"/>
              <a:ext cx="13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64902" name="Text Box 38"/>
          <p:cNvSpPr txBox="1">
            <a:spLocks noChangeArrowheads="1"/>
          </p:cNvSpPr>
          <p:nvPr/>
        </p:nvSpPr>
        <p:spPr bwMode="auto">
          <a:xfrm>
            <a:off x="4724400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64903" name="Line 39"/>
          <p:cNvSpPr>
            <a:spLocks noChangeShapeType="1"/>
          </p:cNvSpPr>
          <p:nvPr/>
        </p:nvSpPr>
        <p:spPr bwMode="auto">
          <a:xfrm flipH="1">
            <a:off x="5105400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904" name="Rectangle 40"/>
          <p:cNvSpPr>
            <a:spLocks noChangeArrowheads="1"/>
          </p:cNvSpPr>
          <p:nvPr/>
        </p:nvSpPr>
        <p:spPr bwMode="auto">
          <a:xfrm>
            <a:off x="4995863" y="1371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7737475" y="2103438"/>
            <a:ext cx="1177925" cy="487362"/>
            <a:chOff x="2640" y="2832"/>
            <a:chExt cx="742" cy="307"/>
          </a:xfrm>
        </p:grpSpPr>
        <p:sp>
          <p:nvSpPr>
            <p:cNvPr id="164906" name="Freeform 42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4907" name="Text Box 43"/>
            <p:cNvSpPr txBox="1">
              <a:spLocks noChangeArrowheads="1"/>
            </p:cNvSpPr>
            <p:nvPr/>
          </p:nvSpPr>
          <p:spPr bwMode="auto">
            <a:xfrm>
              <a:off x="2889" y="2851"/>
              <a:ext cx="4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Image 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Acquired</a:t>
              </a:r>
            </a:p>
          </p:txBody>
        </p:sp>
      </p:grpSp>
      <p:sp>
        <p:nvSpPr>
          <p:cNvPr id="164908" name="Rectangle 44"/>
          <p:cNvSpPr>
            <a:spLocks noChangeArrowheads="1"/>
          </p:cNvSpPr>
          <p:nvPr/>
        </p:nvSpPr>
        <p:spPr bwMode="auto">
          <a:xfrm>
            <a:off x="4953000" y="2590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909" name="Rectangle 45"/>
          <p:cNvSpPr>
            <a:spLocks noChangeArrowheads="1"/>
          </p:cNvSpPr>
          <p:nvPr/>
        </p:nvSpPr>
        <p:spPr bwMode="auto">
          <a:xfrm>
            <a:off x="7405688" y="2590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5257800" y="2743200"/>
            <a:ext cx="2133600" cy="431800"/>
            <a:chOff x="2640" y="3696"/>
            <a:chExt cx="2160" cy="272"/>
          </a:xfrm>
        </p:grpSpPr>
        <p:sp>
          <p:nvSpPr>
            <p:cNvPr id="164911" name="Line 47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12" name="Text Box 48"/>
            <p:cNvSpPr txBox="1">
              <a:spLocks noChangeArrowheads="1"/>
            </p:cNvSpPr>
            <p:nvPr/>
          </p:nvSpPr>
          <p:spPr bwMode="auto">
            <a:xfrm>
              <a:off x="3016" y="3718"/>
              <a:ext cx="13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>
            <a:off x="3962400" y="2743200"/>
            <a:ext cx="1454150" cy="736600"/>
            <a:chOff x="2352" y="1776"/>
            <a:chExt cx="916" cy="464"/>
          </a:xfrm>
        </p:grpSpPr>
        <p:sp>
          <p:nvSpPr>
            <p:cNvPr id="164913" name="Line 49"/>
            <p:cNvSpPr>
              <a:spLocks noChangeShapeType="1"/>
            </p:cNvSpPr>
            <p:nvPr/>
          </p:nvSpPr>
          <p:spPr bwMode="auto">
            <a:xfrm flipH="1">
              <a:off x="2352" y="17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14" name="Text Box 50"/>
            <p:cNvSpPr txBox="1">
              <a:spLocks noChangeArrowheads="1"/>
            </p:cNvSpPr>
            <p:nvPr/>
          </p:nvSpPr>
          <p:spPr bwMode="auto">
            <a:xfrm>
              <a:off x="2418" y="1798"/>
              <a:ext cx="8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685800" y="3048000"/>
            <a:ext cx="304800" cy="1468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990600" y="3103563"/>
            <a:ext cx="1528763" cy="325437"/>
            <a:chOff x="672" y="816"/>
            <a:chExt cx="1313" cy="205"/>
          </a:xfrm>
        </p:grpSpPr>
        <p:sp>
          <p:nvSpPr>
            <p:cNvPr id="164917" name="Freeform 53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4918" name="Text Box 54"/>
            <p:cNvSpPr txBox="1">
              <a:spLocks noChangeArrowheads="1"/>
            </p:cNvSpPr>
            <p:nvPr/>
          </p:nvSpPr>
          <p:spPr bwMode="auto">
            <a:xfrm>
              <a:off x="969" y="867"/>
              <a:ext cx="101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J.Smith</a:t>
              </a:r>
            </a:p>
          </p:txBody>
        </p:sp>
      </p:grpSp>
      <p:sp>
        <p:nvSpPr>
          <p:cNvPr id="164919" name="Rectangle 55"/>
          <p:cNvSpPr>
            <a:spLocks noChangeArrowheads="1"/>
          </p:cNvSpPr>
          <p:nvPr/>
        </p:nvSpPr>
        <p:spPr bwMode="auto">
          <a:xfrm>
            <a:off x="2209800" y="4038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990600" y="3657600"/>
            <a:ext cx="2667000" cy="533400"/>
            <a:chOff x="480" y="2304"/>
            <a:chExt cx="1680" cy="336"/>
          </a:xfrm>
        </p:grpSpPr>
        <p:sp>
          <p:nvSpPr>
            <p:cNvPr id="164920" name="Line 56"/>
            <p:cNvSpPr>
              <a:spLocks noChangeShapeType="1"/>
            </p:cNvSpPr>
            <p:nvPr/>
          </p:nvSpPr>
          <p:spPr bwMode="auto">
            <a:xfrm>
              <a:off x="480" y="264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21" name="Text Box 57"/>
            <p:cNvSpPr txBox="1">
              <a:spLocks noChangeArrowheads="1"/>
            </p:cNvSpPr>
            <p:nvPr/>
          </p:nvSpPr>
          <p:spPr bwMode="auto">
            <a:xfrm>
              <a:off x="528" y="2304"/>
              <a:ext cx="13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  <p:sp>
          <p:nvSpPr>
            <p:cNvPr id="164922" name="Line 58"/>
            <p:cNvSpPr>
              <a:spLocks noChangeShapeType="1"/>
            </p:cNvSpPr>
            <p:nvPr/>
          </p:nvSpPr>
          <p:spPr bwMode="auto">
            <a:xfrm>
              <a:off x="480" y="230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4923" name="Rectangle 59"/>
          <p:cNvSpPr>
            <a:spLocks noChangeArrowheads="1"/>
          </p:cNvSpPr>
          <p:nvPr/>
        </p:nvSpPr>
        <p:spPr bwMode="auto">
          <a:xfrm>
            <a:off x="3657600" y="3505200"/>
            <a:ext cx="304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925" name="Rectangle 61"/>
          <p:cNvSpPr>
            <a:spLocks noChangeArrowheads="1"/>
          </p:cNvSpPr>
          <p:nvPr/>
        </p:nvSpPr>
        <p:spPr bwMode="auto">
          <a:xfrm>
            <a:off x="4953000" y="45720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72"/>
          <p:cNvGrpSpPr>
            <a:grpSpLocks/>
          </p:cNvGrpSpPr>
          <p:nvPr/>
        </p:nvGrpSpPr>
        <p:grpSpPr bwMode="auto">
          <a:xfrm>
            <a:off x="3962400" y="4343400"/>
            <a:ext cx="2209800" cy="381000"/>
            <a:chOff x="3733800" y="4343400"/>
            <a:chExt cx="2209800" cy="381000"/>
          </a:xfrm>
        </p:grpSpPr>
        <p:sp>
          <p:nvSpPr>
            <p:cNvPr id="164927" name="Line 63"/>
            <p:cNvSpPr>
              <a:spLocks noChangeShapeType="1"/>
            </p:cNvSpPr>
            <p:nvPr/>
          </p:nvSpPr>
          <p:spPr bwMode="auto">
            <a:xfrm>
              <a:off x="37338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28" name="Text Box 64"/>
            <p:cNvSpPr txBox="1">
              <a:spLocks noChangeArrowheads="1"/>
            </p:cNvSpPr>
            <p:nvPr/>
          </p:nvSpPr>
          <p:spPr bwMode="auto">
            <a:xfrm>
              <a:off x="3810000" y="4343400"/>
              <a:ext cx="2133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[RAD-12]]</a:t>
              </a:r>
            </a:p>
          </p:txBody>
        </p:sp>
      </p:grpSp>
      <p:sp>
        <p:nvSpPr>
          <p:cNvPr id="164929" name="Rectangle 65"/>
          <p:cNvSpPr>
            <a:spLocks noChangeArrowheads="1"/>
          </p:cNvSpPr>
          <p:nvPr/>
        </p:nvSpPr>
        <p:spPr bwMode="auto">
          <a:xfrm>
            <a:off x="3657600" y="58674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930" name="Rectangle 66"/>
          <p:cNvSpPr>
            <a:spLocks noChangeArrowheads="1"/>
          </p:cNvSpPr>
          <p:nvPr/>
        </p:nvSpPr>
        <p:spPr bwMode="auto">
          <a:xfrm>
            <a:off x="3657600" y="52578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3962400" y="914400"/>
            <a:ext cx="1863725" cy="304800"/>
            <a:chOff x="2640" y="2832"/>
            <a:chExt cx="1525" cy="192"/>
          </a:xfrm>
        </p:grpSpPr>
        <p:sp>
          <p:nvSpPr>
            <p:cNvPr id="164932" name="Freeform 68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4933" name="Text Box 69"/>
            <p:cNvSpPr txBox="1">
              <a:spLocks noChangeArrowheads="1"/>
            </p:cNvSpPr>
            <p:nvPr/>
          </p:nvSpPr>
          <p:spPr bwMode="auto">
            <a:xfrm>
              <a:off x="2889" y="2851"/>
              <a:ext cx="12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Schedule Procedure</a:t>
              </a:r>
            </a:p>
          </p:txBody>
        </p:sp>
      </p:grpSp>
      <p:sp>
        <p:nvSpPr>
          <p:cNvPr id="164934" name="Rectangle 70"/>
          <p:cNvSpPr>
            <a:spLocks noChangeArrowheads="1"/>
          </p:cNvSpPr>
          <p:nvPr/>
        </p:nvSpPr>
        <p:spPr bwMode="auto">
          <a:xfrm>
            <a:off x="2209800" y="5257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935" name="Rectangle 71"/>
          <p:cNvSpPr>
            <a:spLocks noChangeArrowheads="1"/>
          </p:cNvSpPr>
          <p:nvPr/>
        </p:nvSpPr>
        <p:spPr bwMode="auto">
          <a:xfrm>
            <a:off x="4953000" y="5943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2" name="Group 80"/>
          <p:cNvGrpSpPr>
            <a:grpSpLocks/>
          </p:cNvGrpSpPr>
          <p:nvPr/>
        </p:nvGrpSpPr>
        <p:grpSpPr bwMode="auto">
          <a:xfrm>
            <a:off x="3962400" y="5699125"/>
            <a:ext cx="1295400" cy="396875"/>
            <a:chOff x="2352" y="3590"/>
            <a:chExt cx="816" cy="250"/>
          </a:xfrm>
        </p:grpSpPr>
        <p:sp>
          <p:nvSpPr>
            <p:cNvPr id="164936" name="Line 72"/>
            <p:cNvSpPr>
              <a:spLocks noChangeShapeType="1"/>
            </p:cNvSpPr>
            <p:nvPr/>
          </p:nvSpPr>
          <p:spPr bwMode="auto">
            <a:xfrm>
              <a:off x="2352" y="384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38" name="Text Box 74"/>
            <p:cNvSpPr txBox="1">
              <a:spLocks noChangeArrowheads="1"/>
            </p:cNvSpPr>
            <p:nvPr/>
          </p:nvSpPr>
          <p:spPr bwMode="auto">
            <a:xfrm>
              <a:off x="2352" y="3590"/>
              <a:ext cx="8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Update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[RAD-13]]</a:t>
              </a:r>
            </a:p>
          </p:txBody>
        </p:sp>
      </p:grpSp>
      <p:grpSp>
        <p:nvGrpSpPr>
          <p:cNvPr id="13" name="Group 79"/>
          <p:cNvGrpSpPr>
            <a:grpSpLocks/>
          </p:cNvGrpSpPr>
          <p:nvPr/>
        </p:nvGrpSpPr>
        <p:grpSpPr bwMode="auto">
          <a:xfrm>
            <a:off x="2514600" y="4876800"/>
            <a:ext cx="1219200" cy="549275"/>
            <a:chOff x="1440" y="3072"/>
            <a:chExt cx="768" cy="346"/>
          </a:xfrm>
        </p:grpSpPr>
        <p:sp>
          <p:nvSpPr>
            <p:cNvPr id="164937" name="Line 73"/>
            <p:cNvSpPr>
              <a:spLocks noChangeShapeType="1"/>
            </p:cNvSpPr>
            <p:nvPr/>
          </p:nvSpPr>
          <p:spPr bwMode="auto">
            <a:xfrm>
              <a:off x="1440" y="34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939" name="Text Box 75"/>
            <p:cNvSpPr txBox="1">
              <a:spLocks noChangeArrowheads="1"/>
            </p:cNvSpPr>
            <p:nvPr/>
          </p:nvSpPr>
          <p:spPr bwMode="auto">
            <a:xfrm>
              <a:off x="1536" y="3072"/>
              <a:ext cx="67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Management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[RAD-3]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28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457200" y="1447800"/>
            <a:ext cx="8458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用临时患者信息预约检查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ADT, 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不需整合患者信息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需要整合新旧患者信息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发送状态为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完成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的预约过程给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OP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需记录检查完成信息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238125" y="768350"/>
            <a:ext cx="8848725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27333" name="Object 2"/>
          <p:cNvGraphicFramePr>
            <a:graphicFrameLocks noChangeAspect="1"/>
          </p:cNvGraphicFramePr>
          <p:nvPr/>
        </p:nvGraphicFramePr>
        <p:xfrm>
          <a:off x="5753100" y="4543425"/>
          <a:ext cx="1460500" cy="1014413"/>
        </p:xfrm>
        <a:graphic>
          <a:graphicData uri="http://schemas.openxmlformats.org/presentationml/2006/ole">
            <p:oleObj spid="_x0000_s24578" name="VISIO" r:id="rId3" imgW="1551432" imgH="1080516" progId="Visio.Drawing.11">
              <p:embed/>
            </p:oleObj>
          </a:graphicData>
        </a:graphic>
      </p:graphicFrame>
      <p:graphicFrame>
        <p:nvGraphicFramePr>
          <p:cNvPr id="227334" name="Object 3"/>
          <p:cNvGraphicFramePr>
            <a:graphicFrameLocks noChangeAspect="1"/>
          </p:cNvGraphicFramePr>
          <p:nvPr/>
        </p:nvGraphicFramePr>
        <p:xfrm>
          <a:off x="715963" y="1838325"/>
          <a:ext cx="1233487" cy="1628775"/>
        </p:xfrm>
        <a:graphic>
          <a:graphicData uri="http://schemas.openxmlformats.org/presentationml/2006/ole">
            <p:oleObj spid="_x0000_s24579" name="VISIO" r:id="rId4" imgW="1312164" imgH="1735836" progId="Visio.Drawing.11">
              <p:embed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658813" y="5145088"/>
          <a:ext cx="1350962" cy="693737"/>
        </p:xfrm>
        <a:graphic>
          <a:graphicData uri="http://schemas.openxmlformats.org/presentationml/2006/ole">
            <p:oleObj spid="_x0000_s24580" name="VISIO" r:id="rId5" imgW="1436589" imgH="738817" progId="Visio.Drawing.11">
              <p:embed/>
            </p:oleObj>
          </a:graphicData>
        </a:graphic>
      </p:graphicFrame>
      <p:graphicFrame>
        <p:nvGraphicFramePr>
          <p:cNvPr id="227336" name="Object 5"/>
          <p:cNvGraphicFramePr>
            <a:graphicFrameLocks noChangeAspect="1"/>
          </p:cNvGraphicFramePr>
          <p:nvPr/>
        </p:nvGraphicFramePr>
        <p:xfrm>
          <a:off x="266700" y="3986213"/>
          <a:ext cx="1860550" cy="1236662"/>
        </p:xfrm>
        <a:graphic>
          <a:graphicData uri="http://schemas.openxmlformats.org/presentationml/2006/ole">
            <p:oleObj spid="_x0000_s24581" name="VISIO" r:id="rId6" imgW="1976628" imgH="1316736" progId="Visio.Drawing.11">
              <p:embed/>
            </p:oleObj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181850" y="2190750"/>
            <a:ext cx="1460500" cy="1719263"/>
            <a:chOff x="4560" y="1440"/>
            <a:chExt cx="920" cy="1083"/>
          </a:xfrm>
        </p:grpSpPr>
        <p:graphicFrame>
          <p:nvGraphicFramePr>
            <p:cNvPr id="24646" name="Object 14"/>
            <p:cNvGraphicFramePr>
              <a:graphicFrameLocks noChangeAspect="1"/>
            </p:cNvGraphicFramePr>
            <p:nvPr/>
          </p:nvGraphicFramePr>
          <p:xfrm>
            <a:off x="4560" y="1440"/>
            <a:ext cx="807" cy="1083"/>
          </p:xfrm>
          <a:graphic>
            <a:graphicData uri="http://schemas.openxmlformats.org/presentationml/2006/ole">
              <p:oleObj spid="_x0000_s24646" name="VISIO" r:id="rId7" imgW="1278030" imgH="1719255" progId="Visio.Drawing.11">
                <p:embed/>
              </p:oleObj>
            </a:graphicData>
          </a:graphic>
        </p:graphicFrame>
        <p:graphicFrame>
          <p:nvGraphicFramePr>
            <p:cNvPr id="24647" name="Object 15"/>
            <p:cNvGraphicFramePr>
              <a:graphicFrameLocks noChangeAspect="1"/>
            </p:cNvGraphicFramePr>
            <p:nvPr/>
          </p:nvGraphicFramePr>
          <p:xfrm>
            <a:off x="5184" y="1776"/>
            <a:ext cx="296" cy="586"/>
          </p:xfrm>
          <a:graphic>
            <a:graphicData uri="http://schemas.openxmlformats.org/presentationml/2006/ole">
              <p:oleObj spid="_x0000_s24647" name="VISIO" r:id="rId8" imgW="499040" imgH="990473" progId="Visio.Drawing.11">
                <p:embed/>
              </p:oleObj>
            </a:graphicData>
          </a:graphic>
        </p:graphicFrame>
      </p:grpSp>
      <p:graphicFrame>
        <p:nvGraphicFramePr>
          <p:cNvPr id="227340" name="Object 6"/>
          <p:cNvGraphicFramePr>
            <a:graphicFrameLocks noChangeAspect="1"/>
          </p:cNvGraphicFramePr>
          <p:nvPr/>
        </p:nvGraphicFramePr>
        <p:xfrm>
          <a:off x="8267700" y="4576763"/>
          <a:ext cx="469900" cy="819150"/>
        </p:xfrm>
        <a:graphic>
          <a:graphicData uri="http://schemas.openxmlformats.org/presentationml/2006/ole">
            <p:oleObj spid="_x0000_s24583" name="VISIO" r:id="rId9" imgW="499040" imgH="990473" progId="Visio.Drawing.11">
              <p:embed/>
            </p:oleObj>
          </a:graphicData>
        </a:graphic>
      </p:graphicFrame>
      <p:graphicFrame>
        <p:nvGraphicFramePr>
          <p:cNvPr id="24584" name="Object 7"/>
          <p:cNvGraphicFramePr>
            <a:graphicFrameLocks noChangeAspect="1"/>
          </p:cNvGraphicFramePr>
          <p:nvPr/>
        </p:nvGraphicFramePr>
        <p:xfrm>
          <a:off x="0" y="2052638"/>
          <a:ext cx="1350963" cy="693737"/>
        </p:xfrm>
        <a:graphic>
          <a:graphicData uri="http://schemas.openxmlformats.org/presentationml/2006/ole">
            <p:oleObj spid="_x0000_s24584" name="VISIO" r:id="rId10" imgW="1436589" imgH="738817" progId="Visio.Drawing.11">
              <p:embed/>
            </p:oleObj>
          </a:graphicData>
        </a:graphic>
      </p:graphicFrame>
      <p:graphicFrame>
        <p:nvGraphicFramePr>
          <p:cNvPr id="24585" name="Object 8"/>
          <p:cNvGraphicFramePr>
            <a:graphicFrameLocks noChangeAspect="1"/>
          </p:cNvGraphicFramePr>
          <p:nvPr/>
        </p:nvGraphicFramePr>
        <p:xfrm>
          <a:off x="5886450" y="2792413"/>
          <a:ext cx="1350963" cy="693737"/>
        </p:xfrm>
        <a:graphic>
          <a:graphicData uri="http://schemas.openxmlformats.org/presentationml/2006/ole">
            <p:oleObj spid="_x0000_s24585" name="VISIO" r:id="rId11" imgW="1436589" imgH="738817" progId="Visio.Drawing.11">
              <p:embed/>
            </p:oleObj>
          </a:graphicData>
        </a:graphic>
      </p:graphicFrame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578100" y="3967163"/>
            <a:ext cx="4568825" cy="1136650"/>
            <a:chOff x="1660" y="2571"/>
            <a:chExt cx="2878" cy="716"/>
          </a:xfrm>
        </p:grpSpPr>
        <p:graphicFrame>
          <p:nvGraphicFramePr>
            <p:cNvPr id="24644" name="Object 12"/>
            <p:cNvGraphicFramePr>
              <a:graphicFrameLocks noChangeAspect="1"/>
            </p:cNvGraphicFramePr>
            <p:nvPr/>
          </p:nvGraphicFramePr>
          <p:xfrm>
            <a:off x="1660" y="2571"/>
            <a:ext cx="2878" cy="607"/>
          </p:xfrm>
          <a:graphic>
            <a:graphicData uri="http://schemas.openxmlformats.org/presentationml/2006/ole">
              <p:oleObj spid="_x0000_s24644" name="VISIO" r:id="rId12" imgW="4856988" imgH="1025652" progId="Visio.Drawing.11">
                <p:embed/>
              </p:oleObj>
            </a:graphicData>
          </a:graphic>
        </p:graphicFrame>
        <p:graphicFrame>
          <p:nvGraphicFramePr>
            <p:cNvPr id="24645" name="Object 13"/>
            <p:cNvGraphicFramePr>
              <a:graphicFrameLocks noChangeAspect="1"/>
            </p:cNvGraphicFramePr>
            <p:nvPr/>
          </p:nvGraphicFramePr>
          <p:xfrm>
            <a:off x="2640" y="2784"/>
            <a:ext cx="1158" cy="503"/>
          </p:xfrm>
          <a:graphic>
            <a:graphicData uri="http://schemas.openxmlformats.org/presentationml/2006/ole">
              <p:oleObj spid="_x0000_s24645" name="VISIO" r:id="rId13" imgW="1959102" imgH="850392" progId="Visio.Drawing.11">
                <p:embed/>
              </p:oleObj>
            </a:graphicData>
          </a:graphic>
        </p:graphicFrame>
      </p:grpSp>
      <p:graphicFrame>
        <p:nvGraphicFramePr>
          <p:cNvPr id="227346" name="Object 9"/>
          <p:cNvGraphicFramePr>
            <a:graphicFrameLocks noChangeAspect="1"/>
          </p:cNvGraphicFramePr>
          <p:nvPr/>
        </p:nvGraphicFramePr>
        <p:xfrm>
          <a:off x="2593975" y="4800600"/>
          <a:ext cx="2982913" cy="909638"/>
        </p:xfrm>
        <a:graphic>
          <a:graphicData uri="http://schemas.openxmlformats.org/presentationml/2006/ole">
            <p:oleObj spid="_x0000_s24587" name="VISIO" r:id="rId14" imgW="3171444" imgH="970788" progId="Visio.Drawing.11">
              <p:embed/>
            </p:oleObj>
          </a:graphicData>
        </a:graphic>
      </p:graphicFrame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219825" y="990600"/>
            <a:ext cx="2325688" cy="1112838"/>
            <a:chOff x="3840" y="642"/>
            <a:chExt cx="1593" cy="676"/>
          </a:xfrm>
        </p:grpSpPr>
        <p:graphicFrame>
          <p:nvGraphicFramePr>
            <p:cNvPr id="24642" name="Object 10"/>
            <p:cNvGraphicFramePr>
              <a:graphicFrameLocks noChangeAspect="1"/>
            </p:cNvGraphicFramePr>
            <p:nvPr/>
          </p:nvGraphicFramePr>
          <p:xfrm>
            <a:off x="3840" y="642"/>
            <a:ext cx="1593" cy="605"/>
          </p:xfrm>
          <a:graphic>
            <a:graphicData uri="http://schemas.openxmlformats.org/presentationml/2006/ole">
              <p:oleObj spid="_x0000_s24642" name="VISIO" r:id="rId15" imgW="2688336" imgH="1024128" progId="Visio.Drawing.11">
                <p:embed/>
              </p:oleObj>
            </a:graphicData>
          </a:graphic>
        </p:graphicFrame>
        <p:graphicFrame>
          <p:nvGraphicFramePr>
            <p:cNvPr id="24643" name="Object 11"/>
            <p:cNvGraphicFramePr>
              <a:graphicFrameLocks noChangeAspect="1"/>
            </p:cNvGraphicFramePr>
            <p:nvPr/>
          </p:nvGraphicFramePr>
          <p:xfrm>
            <a:off x="3840" y="852"/>
            <a:ext cx="1083" cy="466"/>
          </p:xfrm>
          <a:graphic>
            <a:graphicData uri="http://schemas.openxmlformats.org/presentationml/2006/ole">
              <p:oleObj spid="_x0000_s24643" name="VISIO" r:id="rId16" imgW="1717548" imgH="740664" progId="Visio.Drawing.11">
                <p:embed/>
              </p:oleObj>
            </a:graphicData>
          </a:graphic>
        </p:graphicFrame>
      </p:grpSp>
      <p:sp>
        <p:nvSpPr>
          <p:cNvPr id="227350" name="Freeform 22"/>
          <p:cNvSpPr>
            <a:spLocks/>
          </p:cNvSpPr>
          <p:nvPr/>
        </p:nvSpPr>
        <p:spPr bwMode="auto">
          <a:xfrm>
            <a:off x="1450975" y="1620838"/>
            <a:ext cx="3175" cy="1587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0" y="0"/>
              </a:cxn>
              <a:cxn ang="0">
                <a:pos x="0" y="1"/>
              </a:cxn>
              <a:cxn ang="0">
                <a:pos x="0" y="1"/>
              </a:cxn>
              <a:cxn ang="0">
                <a:pos x="1" y="1"/>
              </a:cxn>
              <a:cxn ang="0">
                <a:pos x="1" y="1"/>
              </a:cxn>
              <a:cxn ang="0">
                <a:pos x="1" y="1"/>
              </a:cxn>
              <a:cxn ang="0">
                <a:pos x="1" y="1"/>
              </a:cxn>
              <a:cxn ang="0">
                <a:pos x="1" y="1"/>
              </a:cxn>
              <a:cxn ang="0">
                <a:pos x="2" y="1"/>
              </a:cxn>
              <a:cxn ang="0">
                <a:pos x="2" y="1"/>
              </a:cxn>
              <a:cxn ang="0">
                <a:pos x="2" y="1"/>
              </a:cxn>
              <a:cxn ang="0">
                <a:pos x="2" y="1"/>
              </a:cxn>
              <a:cxn ang="0">
                <a:pos x="2" y="1"/>
              </a:cxn>
              <a:cxn ang="0">
                <a:pos x="2" y="1"/>
              </a:cxn>
              <a:cxn ang="0">
                <a:pos x="2" y="1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1"/>
                </a:lnTo>
                <a:lnTo>
                  <a:pt x="0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B2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15925" y="1133475"/>
            <a:ext cx="1463675" cy="892175"/>
            <a:chOff x="202" y="714"/>
            <a:chExt cx="922" cy="562"/>
          </a:xfrm>
        </p:grpSpPr>
        <p:pic>
          <p:nvPicPr>
            <p:cNvPr id="24640" name="Picture 24" descr="Registration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386" y="714"/>
              <a:ext cx="522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3" name="Rectangle 25"/>
            <p:cNvSpPr>
              <a:spLocks noChangeArrowheads="1"/>
            </p:cNvSpPr>
            <p:nvPr/>
          </p:nvSpPr>
          <p:spPr bwMode="auto">
            <a:xfrm>
              <a:off x="202" y="1151"/>
              <a:ext cx="92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ADT (Registration)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4538" y="3170238"/>
            <a:ext cx="1627187" cy="939800"/>
            <a:chOff x="409" y="1997"/>
            <a:chExt cx="1025" cy="592"/>
          </a:xfrm>
        </p:grpSpPr>
        <p:pic>
          <p:nvPicPr>
            <p:cNvPr id="24638" name="Picture 27" descr="OrderPlaced"/>
            <p:cNvPicPr>
              <a:picLocks noChangeAspect="1" noChangeArrowheads="1"/>
            </p:cNvPicPr>
            <p:nvPr/>
          </p:nvPicPr>
          <p:blipFill>
            <a:blip r:embed="rId18"/>
            <a:srcRect b="17859"/>
            <a:stretch>
              <a:fillRect/>
            </a:stretch>
          </p:blipFill>
          <p:spPr bwMode="auto">
            <a:xfrm>
              <a:off x="409" y="1997"/>
              <a:ext cx="1025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6" name="Rectangle 28"/>
            <p:cNvSpPr>
              <a:spLocks noChangeArrowheads="1"/>
            </p:cNvSpPr>
            <p:nvPr/>
          </p:nvSpPr>
          <p:spPr bwMode="auto">
            <a:xfrm>
              <a:off x="544" y="2464"/>
              <a:ext cx="6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Order Placer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739900" y="4492625"/>
            <a:ext cx="1347788" cy="936625"/>
            <a:chOff x="2455" y="1787"/>
            <a:chExt cx="849" cy="590"/>
          </a:xfrm>
        </p:grpSpPr>
        <p:pic>
          <p:nvPicPr>
            <p:cNvPr id="24636" name="Picture 30" descr="OrderFilled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455" y="1787"/>
              <a:ext cx="849" cy="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9" name="Rectangle 31"/>
            <p:cNvSpPr>
              <a:spLocks noChangeArrowheads="1"/>
            </p:cNvSpPr>
            <p:nvPr/>
          </p:nvSpPr>
          <p:spPr bwMode="auto">
            <a:xfrm>
              <a:off x="2606" y="2252"/>
              <a:ext cx="561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Order Filler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7967663" y="5068888"/>
            <a:ext cx="1027112" cy="862012"/>
            <a:chOff x="2559" y="1956"/>
            <a:chExt cx="647" cy="543"/>
          </a:xfrm>
        </p:grpSpPr>
        <p:pic>
          <p:nvPicPr>
            <p:cNvPr id="24634" name="Picture 33" descr="Film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713" y="1956"/>
              <a:ext cx="334" cy="407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27362" name="Rectangle 34"/>
            <p:cNvSpPr>
              <a:spLocks noChangeArrowheads="1"/>
            </p:cNvSpPr>
            <p:nvPr/>
          </p:nvSpPr>
          <p:spPr bwMode="auto">
            <a:xfrm>
              <a:off x="2559" y="2374"/>
              <a:ext cx="64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HK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  </a:t>
              </a:r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Print Server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7993063" y="3390900"/>
            <a:ext cx="1122362" cy="1312863"/>
            <a:chOff x="2526" y="1707"/>
            <a:chExt cx="707" cy="827"/>
          </a:xfrm>
        </p:grpSpPr>
        <p:pic>
          <p:nvPicPr>
            <p:cNvPr id="24632" name="Picture 36" descr="FilmFolder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526" y="1707"/>
              <a:ext cx="707" cy="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65" name="Rectangle 37"/>
            <p:cNvSpPr>
              <a:spLocks noChangeArrowheads="1"/>
            </p:cNvSpPr>
            <p:nvPr/>
          </p:nvSpPr>
          <p:spPr bwMode="auto">
            <a:xfrm>
              <a:off x="2701" y="2284"/>
              <a:ext cx="3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 i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Film</a:t>
              </a:r>
            </a:p>
            <a:p>
              <a:pPr algn="ctr"/>
              <a:r>
                <a:rPr lang="en-US" altLang="zh-CN" sz="1300" b="1" i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Folder</a:t>
              </a:r>
              <a:endParaRPr lang="en-US" altLang="zh-CN" sz="4400" i="1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6842125" y="3416300"/>
            <a:ext cx="1204913" cy="1389063"/>
            <a:chOff x="2649" y="1550"/>
            <a:chExt cx="759" cy="875"/>
          </a:xfrm>
        </p:grpSpPr>
        <p:pic>
          <p:nvPicPr>
            <p:cNvPr id="24630" name="Picture 39" descr="PACS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757" y="1550"/>
              <a:ext cx="541" cy="618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7368" name="Rectangle 40"/>
            <p:cNvSpPr>
              <a:spLocks noChangeArrowheads="1"/>
            </p:cNvSpPr>
            <p:nvPr/>
          </p:nvSpPr>
          <p:spPr bwMode="auto">
            <a:xfrm>
              <a:off x="2649" y="2175"/>
              <a:ext cx="7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Image Manager</a:t>
              </a:r>
            </a:p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&amp; Archive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8083550" y="1768475"/>
            <a:ext cx="882650" cy="1073150"/>
            <a:chOff x="2682" y="1536"/>
            <a:chExt cx="556" cy="676"/>
          </a:xfrm>
        </p:grpSpPr>
        <p:pic>
          <p:nvPicPr>
            <p:cNvPr id="24628" name="Picture 42" descr="PointAtFilm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682" y="1536"/>
              <a:ext cx="43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71" name="Rectangle 43"/>
            <p:cNvSpPr>
              <a:spLocks noChangeArrowheads="1"/>
            </p:cNvSpPr>
            <p:nvPr/>
          </p:nvSpPr>
          <p:spPr bwMode="auto">
            <a:xfrm>
              <a:off x="2796" y="1962"/>
              <a:ext cx="4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 i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Film</a:t>
              </a:r>
            </a:p>
            <a:p>
              <a:pPr algn="ctr"/>
              <a:r>
                <a:rPr lang="en-US" altLang="zh-CN" sz="1300" b="1" i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Lightbox</a:t>
              </a:r>
              <a:endParaRPr lang="en-US" altLang="zh-CN" sz="4400" i="1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12" name="Group 44"/>
          <p:cNvGrpSpPr>
            <a:grpSpLocks noChangeAspect="1"/>
          </p:cNvGrpSpPr>
          <p:nvPr/>
        </p:nvGrpSpPr>
        <p:grpSpPr bwMode="auto">
          <a:xfrm>
            <a:off x="1958975" y="1076325"/>
            <a:ext cx="4246563" cy="2560638"/>
            <a:chOff x="1392" y="635"/>
            <a:chExt cx="2336" cy="1561"/>
          </a:xfrm>
        </p:grpSpPr>
        <p:sp>
          <p:nvSpPr>
            <p:cNvPr id="227373" name="AutoShape 45"/>
            <p:cNvSpPr>
              <a:spLocks noChangeAspect="1" noChangeArrowheads="1" noTextEdit="1"/>
            </p:cNvSpPr>
            <p:nvPr/>
          </p:nvSpPr>
          <p:spPr bwMode="auto">
            <a:xfrm>
              <a:off x="1392" y="635"/>
              <a:ext cx="2336" cy="1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7374" name="Freeform 46"/>
            <p:cNvSpPr>
              <a:spLocks/>
            </p:cNvSpPr>
            <p:nvPr/>
          </p:nvSpPr>
          <p:spPr bwMode="auto">
            <a:xfrm>
              <a:off x="1568" y="755"/>
              <a:ext cx="2042" cy="1230"/>
            </a:xfrm>
            <a:custGeom>
              <a:avLst/>
              <a:gdLst/>
              <a:ahLst/>
              <a:cxnLst>
                <a:cxn ang="0">
                  <a:pos x="4084" y="0"/>
                </a:cxn>
                <a:cxn ang="0">
                  <a:pos x="3883" y="32"/>
                </a:cxn>
                <a:cxn ang="0">
                  <a:pos x="3683" y="72"/>
                </a:cxn>
                <a:cxn ang="0">
                  <a:pos x="3484" y="119"/>
                </a:cxn>
                <a:cxn ang="0">
                  <a:pos x="3287" y="171"/>
                </a:cxn>
                <a:cxn ang="0">
                  <a:pos x="3091" y="230"/>
                </a:cxn>
                <a:cxn ang="0">
                  <a:pos x="2897" y="295"/>
                </a:cxn>
                <a:cxn ang="0">
                  <a:pos x="2708" y="367"/>
                </a:cxn>
                <a:cxn ang="0">
                  <a:pos x="2518" y="447"/>
                </a:cxn>
                <a:cxn ang="0">
                  <a:pos x="2332" y="530"/>
                </a:cxn>
                <a:cxn ang="0">
                  <a:pos x="2150" y="622"/>
                </a:cxn>
                <a:cxn ang="0">
                  <a:pos x="1970" y="717"/>
                </a:cxn>
                <a:cxn ang="0">
                  <a:pos x="1794" y="820"/>
                </a:cxn>
                <a:cxn ang="0">
                  <a:pos x="1621" y="928"/>
                </a:cxn>
                <a:cxn ang="0">
                  <a:pos x="1451" y="1042"/>
                </a:cxn>
                <a:cxn ang="0">
                  <a:pos x="1285" y="1161"/>
                </a:cxn>
                <a:cxn ang="0">
                  <a:pos x="1125" y="1285"/>
                </a:cxn>
                <a:cxn ang="0">
                  <a:pos x="968" y="1417"/>
                </a:cxn>
                <a:cxn ang="0">
                  <a:pos x="814" y="1550"/>
                </a:cxn>
                <a:cxn ang="0">
                  <a:pos x="666" y="1691"/>
                </a:cxn>
                <a:cxn ang="0">
                  <a:pos x="524" y="1837"/>
                </a:cxn>
                <a:cxn ang="0">
                  <a:pos x="385" y="1986"/>
                </a:cxn>
                <a:cxn ang="0">
                  <a:pos x="251" y="2139"/>
                </a:cxn>
                <a:cxn ang="0">
                  <a:pos x="123" y="2298"/>
                </a:cxn>
                <a:cxn ang="0">
                  <a:pos x="0" y="2460"/>
                </a:cxn>
              </a:cxnLst>
              <a:rect l="0" t="0" r="r" b="b"/>
              <a:pathLst>
                <a:path w="4084" h="2460">
                  <a:moveTo>
                    <a:pt x="4084" y="0"/>
                  </a:moveTo>
                  <a:lnTo>
                    <a:pt x="3883" y="32"/>
                  </a:lnTo>
                  <a:lnTo>
                    <a:pt x="3683" y="72"/>
                  </a:lnTo>
                  <a:lnTo>
                    <a:pt x="3484" y="119"/>
                  </a:lnTo>
                  <a:lnTo>
                    <a:pt x="3287" y="171"/>
                  </a:lnTo>
                  <a:lnTo>
                    <a:pt x="3091" y="230"/>
                  </a:lnTo>
                  <a:lnTo>
                    <a:pt x="2897" y="295"/>
                  </a:lnTo>
                  <a:lnTo>
                    <a:pt x="2708" y="367"/>
                  </a:lnTo>
                  <a:lnTo>
                    <a:pt x="2518" y="447"/>
                  </a:lnTo>
                  <a:lnTo>
                    <a:pt x="2332" y="530"/>
                  </a:lnTo>
                  <a:lnTo>
                    <a:pt x="2150" y="622"/>
                  </a:lnTo>
                  <a:lnTo>
                    <a:pt x="1970" y="717"/>
                  </a:lnTo>
                  <a:lnTo>
                    <a:pt x="1794" y="820"/>
                  </a:lnTo>
                  <a:lnTo>
                    <a:pt x="1621" y="928"/>
                  </a:lnTo>
                  <a:lnTo>
                    <a:pt x="1451" y="1042"/>
                  </a:lnTo>
                  <a:lnTo>
                    <a:pt x="1285" y="1161"/>
                  </a:lnTo>
                  <a:lnTo>
                    <a:pt x="1125" y="1285"/>
                  </a:lnTo>
                  <a:lnTo>
                    <a:pt x="968" y="1417"/>
                  </a:lnTo>
                  <a:lnTo>
                    <a:pt x="814" y="1550"/>
                  </a:lnTo>
                  <a:lnTo>
                    <a:pt x="666" y="1691"/>
                  </a:lnTo>
                  <a:lnTo>
                    <a:pt x="524" y="1837"/>
                  </a:lnTo>
                  <a:lnTo>
                    <a:pt x="385" y="1986"/>
                  </a:lnTo>
                  <a:lnTo>
                    <a:pt x="251" y="2139"/>
                  </a:lnTo>
                  <a:lnTo>
                    <a:pt x="123" y="2298"/>
                  </a:lnTo>
                  <a:lnTo>
                    <a:pt x="0" y="2460"/>
                  </a:lnTo>
                </a:path>
              </a:pathLst>
            </a:custGeom>
            <a:noFill/>
            <a:ln w="25400">
              <a:solidFill>
                <a:srgbClr val="0416F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75" name="Freeform 47"/>
            <p:cNvSpPr>
              <a:spLocks/>
            </p:cNvSpPr>
            <p:nvPr/>
          </p:nvSpPr>
          <p:spPr bwMode="auto">
            <a:xfrm>
              <a:off x="1512" y="1958"/>
              <a:ext cx="89" cy="106"/>
            </a:xfrm>
            <a:custGeom>
              <a:avLst/>
              <a:gdLst/>
              <a:ahLst/>
              <a:cxnLst>
                <a:cxn ang="0">
                  <a:pos x="179" y="81"/>
                </a:cxn>
                <a:cxn ang="0">
                  <a:pos x="0" y="213"/>
                </a:cxn>
                <a:cxn ang="0">
                  <a:pos x="63" y="0"/>
                </a:cxn>
                <a:cxn ang="0">
                  <a:pos x="179" y="81"/>
                </a:cxn>
              </a:cxnLst>
              <a:rect l="0" t="0" r="r" b="b"/>
              <a:pathLst>
                <a:path w="179" h="213">
                  <a:moveTo>
                    <a:pt x="179" y="81"/>
                  </a:moveTo>
                  <a:lnTo>
                    <a:pt x="0" y="213"/>
                  </a:lnTo>
                  <a:lnTo>
                    <a:pt x="63" y="0"/>
                  </a:lnTo>
                  <a:lnTo>
                    <a:pt x="179" y="81"/>
                  </a:lnTo>
                  <a:close/>
                </a:path>
              </a:pathLst>
            </a:custGeom>
            <a:solidFill>
              <a:srgbClr val="0416F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76" name="Rectangle 48"/>
            <p:cNvSpPr>
              <a:spLocks noChangeArrowheads="1"/>
            </p:cNvSpPr>
            <p:nvPr/>
          </p:nvSpPr>
          <p:spPr bwMode="auto">
            <a:xfrm>
              <a:off x="2264" y="1123"/>
              <a:ext cx="319" cy="1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27377" name="Rectangle 49"/>
            <p:cNvSpPr>
              <a:spLocks noChangeArrowheads="1"/>
            </p:cNvSpPr>
            <p:nvPr/>
          </p:nvSpPr>
          <p:spPr bwMode="auto">
            <a:xfrm>
              <a:off x="2326" y="1126"/>
              <a:ext cx="263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 i="1">
                  <a:solidFill>
                    <a:srgbClr val="0416F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report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13" name="Group 50"/>
          <p:cNvGrpSpPr>
            <a:grpSpLocks/>
          </p:cNvGrpSpPr>
          <p:nvPr/>
        </p:nvGrpSpPr>
        <p:grpSpPr bwMode="auto">
          <a:xfrm>
            <a:off x="5657850" y="896938"/>
            <a:ext cx="865188" cy="1296987"/>
            <a:chOff x="3081" y="1858"/>
            <a:chExt cx="545" cy="817"/>
          </a:xfrm>
        </p:grpSpPr>
        <p:sp>
          <p:nvSpPr>
            <p:cNvPr id="227379" name="Rectangle 51"/>
            <p:cNvSpPr>
              <a:spLocks noChangeArrowheads="1"/>
            </p:cNvSpPr>
            <p:nvPr/>
          </p:nvSpPr>
          <p:spPr bwMode="auto">
            <a:xfrm>
              <a:off x="3081" y="2425"/>
              <a:ext cx="5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Report</a:t>
              </a:r>
            </a:p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Repository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  <p:pic>
          <p:nvPicPr>
            <p:cNvPr id="24622" name="Picture 52" descr="ReportRepository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3116" y="1858"/>
              <a:ext cx="48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53"/>
          <p:cNvGrpSpPr>
            <a:grpSpLocks/>
          </p:cNvGrpSpPr>
          <p:nvPr/>
        </p:nvGrpSpPr>
        <p:grpSpPr bwMode="auto">
          <a:xfrm>
            <a:off x="6878638" y="1803400"/>
            <a:ext cx="1206500" cy="1093788"/>
            <a:chOff x="3505" y="1847"/>
            <a:chExt cx="760" cy="689"/>
          </a:xfrm>
        </p:grpSpPr>
        <p:sp>
          <p:nvSpPr>
            <p:cNvPr id="227382" name="Rectangle 54"/>
            <p:cNvSpPr>
              <a:spLocks noChangeArrowheads="1"/>
            </p:cNvSpPr>
            <p:nvPr/>
          </p:nvSpPr>
          <p:spPr bwMode="auto">
            <a:xfrm>
              <a:off x="3683" y="2286"/>
              <a:ext cx="37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Image</a:t>
              </a:r>
            </a:p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Display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  <p:pic>
          <p:nvPicPr>
            <p:cNvPr id="24620" name="Picture 55" descr="Workstation"/>
            <p:cNvPicPr>
              <a:picLocks noChangeAspect="1" noChangeArrowheads="1"/>
            </p:cNvPicPr>
            <p:nvPr/>
          </p:nvPicPr>
          <p:blipFill>
            <a:blip r:embed="rId25"/>
            <a:srcRect b="38269"/>
            <a:stretch>
              <a:fillRect/>
            </a:stretch>
          </p:blipFill>
          <p:spPr bwMode="auto">
            <a:xfrm>
              <a:off x="3505" y="1847"/>
              <a:ext cx="760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600" name="Group 56"/>
          <p:cNvGrpSpPr>
            <a:grpSpLocks noChangeAspect="1"/>
          </p:cNvGrpSpPr>
          <p:nvPr/>
        </p:nvGrpSpPr>
        <p:grpSpPr bwMode="auto">
          <a:xfrm>
            <a:off x="4964113" y="6003925"/>
            <a:ext cx="1501775" cy="693738"/>
            <a:chOff x="2432" y="3685"/>
            <a:chExt cx="946" cy="437"/>
          </a:xfrm>
        </p:grpSpPr>
        <p:sp>
          <p:nvSpPr>
            <p:cNvPr id="227385" name="AutoShape 57"/>
            <p:cNvSpPr>
              <a:spLocks noChangeAspect="1" noChangeArrowheads="1" noTextEdit="1"/>
            </p:cNvSpPr>
            <p:nvPr/>
          </p:nvSpPr>
          <p:spPr bwMode="auto">
            <a:xfrm>
              <a:off x="2432" y="3685"/>
              <a:ext cx="851" cy="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7386" name="Rectangle 58"/>
            <p:cNvSpPr>
              <a:spLocks noChangeArrowheads="1"/>
            </p:cNvSpPr>
            <p:nvPr/>
          </p:nvSpPr>
          <p:spPr bwMode="auto">
            <a:xfrm>
              <a:off x="2468" y="3763"/>
              <a:ext cx="910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rgbClr val="CDCDC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Modality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grpSp>
        <p:nvGrpSpPr>
          <p:cNvPr id="16" name="Group 59"/>
          <p:cNvGrpSpPr>
            <a:grpSpLocks/>
          </p:cNvGrpSpPr>
          <p:nvPr/>
        </p:nvGrpSpPr>
        <p:grpSpPr bwMode="auto">
          <a:xfrm>
            <a:off x="2484438" y="5418138"/>
            <a:ext cx="2946400" cy="730250"/>
            <a:chOff x="1517" y="3425"/>
            <a:chExt cx="1856" cy="460"/>
          </a:xfrm>
        </p:grpSpPr>
        <p:sp>
          <p:nvSpPr>
            <p:cNvPr id="227388" name="Freeform 60"/>
            <p:cNvSpPr>
              <a:spLocks/>
            </p:cNvSpPr>
            <p:nvPr/>
          </p:nvSpPr>
          <p:spPr bwMode="auto">
            <a:xfrm>
              <a:off x="1517" y="3425"/>
              <a:ext cx="1856" cy="340"/>
            </a:xfrm>
            <a:custGeom>
              <a:avLst/>
              <a:gdLst/>
              <a:ahLst/>
              <a:cxnLst>
                <a:cxn ang="0">
                  <a:pos x="1856" y="218"/>
                </a:cxn>
                <a:cxn ang="0">
                  <a:pos x="1568" y="301"/>
                </a:cxn>
                <a:cxn ang="0">
                  <a:pos x="1171" y="339"/>
                </a:cxn>
                <a:cxn ang="0">
                  <a:pos x="698" y="307"/>
                </a:cxn>
                <a:cxn ang="0">
                  <a:pos x="218" y="141"/>
                </a:cxn>
                <a:cxn ang="0">
                  <a:pos x="0" y="0"/>
                </a:cxn>
              </a:cxnLst>
              <a:rect l="0" t="0" r="r" b="b"/>
              <a:pathLst>
                <a:path w="1856" h="340">
                  <a:moveTo>
                    <a:pt x="1856" y="218"/>
                  </a:moveTo>
                  <a:cubicBezTo>
                    <a:pt x="1769" y="249"/>
                    <a:pt x="1682" y="281"/>
                    <a:pt x="1568" y="301"/>
                  </a:cubicBezTo>
                  <a:cubicBezTo>
                    <a:pt x="1454" y="321"/>
                    <a:pt x="1316" y="338"/>
                    <a:pt x="1171" y="339"/>
                  </a:cubicBezTo>
                  <a:cubicBezTo>
                    <a:pt x="1026" y="340"/>
                    <a:pt x="857" y="340"/>
                    <a:pt x="698" y="307"/>
                  </a:cubicBezTo>
                  <a:cubicBezTo>
                    <a:pt x="539" y="274"/>
                    <a:pt x="334" y="192"/>
                    <a:pt x="218" y="141"/>
                  </a:cubicBezTo>
                  <a:cubicBezTo>
                    <a:pt x="102" y="90"/>
                    <a:pt x="51" y="45"/>
                    <a:pt x="0" y="0"/>
                  </a:cubicBez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89" name="Text Box 61"/>
            <p:cNvSpPr txBox="1">
              <a:spLocks noChangeArrowheads="1"/>
            </p:cNvSpPr>
            <p:nvPr/>
          </p:nvSpPr>
          <p:spPr bwMode="auto">
            <a:xfrm>
              <a:off x="2137" y="3635"/>
              <a:ext cx="729" cy="2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acquisition</a:t>
              </a:r>
              <a:b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</a:b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in-progress</a:t>
              </a:r>
            </a:p>
          </p:txBody>
        </p:sp>
      </p:grpSp>
      <p:grpSp>
        <p:nvGrpSpPr>
          <p:cNvPr id="17" name="Group 62"/>
          <p:cNvGrpSpPr>
            <a:grpSpLocks/>
          </p:cNvGrpSpPr>
          <p:nvPr/>
        </p:nvGrpSpPr>
        <p:grpSpPr bwMode="auto">
          <a:xfrm>
            <a:off x="2492375" y="5418138"/>
            <a:ext cx="2946400" cy="730250"/>
            <a:chOff x="1613" y="4391"/>
            <a:chExt cx="1856" cy="460"/>
          </a:xfrm>
        </p:grpSpPr>
        <p:sp>
          <p:nvSpPr>
            <p:cNvPr id="227391" name="Freeform 63"/>
            <p:cNvSpPr>
              <a:spLocks/>
            </p:cNvSpPr>
            <p:nvPr/>
          </p:nvSpPr>
          <p:spPr bwMode="auto">
            <a:xfrm>
              <a:off x="1613" y="4391"/>
              <a:ext cx="1856" cy="340"/>
            </a:xfrm>
            <a:custGeom>
              <a:avLst/>
              <a:gdLst/>
              <a:ahLst/>
              <a:cxnLst>
                <a:cxn ang="0">
                  <a:pos x="1856" y="218"/>
                </a:cxn>
                <a:cxn ang="0">
                  <a:pos x="1568" y="301"/>
                </a:cxn>
                <a:cxn ang="0">
                  <a:pos x="1171" y="339"/>
                </a:cxn>
                <a:cxn ang="0">
                  <a:pos x="698" y="307"/>
                </a:cxn>
                <a:cxn ang="0">
                  <a:pos x="218" y="141"/>
                </a:cxn>
                <a:cxn ang="0">
                  <a:pos x="0" y="0"/>
                </a:cxn>
              </a:cxnLst>
              <a:rect l="0" t="0" r="r" b="b"/>
              <a:pathLst>
                <a:path w="1856" h="340">
                  <a:moveTo>
                    <a:pt x="1856" y="218"/>
                  </a:moveTo>
                  <a:cubicBezTo>
                    <a:pt x="1769" y="249"/>
                    <a:pt x="1682" y="281"/>
                    <a:pt x="1568" y="301"/>
                  </a:cubicBezTo>
                  <a:cubicBezTo>
                    <a:pt x="1454" y="321"/>
                    <a:pt x="1316" y="338"/>
                    <a:pt x="1171" y="339"/>
                  </a:cubicBezTo>
                  <a:cubicBezTo>
                    <a:pt x="1026" y="340"/>
                    <a:pt x="857" y="340"/>
                    <a:pt x="698" y="307"/>
                  </a:cubicBezTo>
                  <a:cubicBezTo>
                    <a:pt x="539" y="274"/>
                    <a:pt x="334" y="192"/>
                    <a:pt x="218" y="141"/>
                  </a:cubicBezTo>
                  <a:cubicBezTo>
                    <a:pt x="102" y="90"/>
                    <a:pt x="51" y="45"/>
                    <a:pt x="0" y="0"/>
                  </a:cubicBez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92" name="Text Box 64"/>
            <p:cNvSpPr txBox="1">
              <a:spLocks noChangeArrowheads="1"/>
            </p:cNvSpPr>
            <p:nvPr/>
          </p:nvSpPr>
          <p:spPr bwMode="auto">
            <a:xfrm>
              <a:off x="2233" y="4601"/>
              <a:ext cx="729" cy="250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acquisition</a:t>
              </a:r>
              <a:b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</a:b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completed</a:t>
              </a:r>
            </a:p>
          </p:txBody>
        </p:sp>
      </p:grpSp>
      <p:grpSp>
        <p:nvGrpSpPr>
          <p:cNvPr id="18" name="Group 65"/>
          <p:cNvGrpSpPr>
            <a:grpSpLocks/>
          </p:cNvGrpSpPr>
          <p:nvPr/>
        </p:nvGrpSpPr>
        <p:grpSpPr bwMode="auto">
          <a:xfrm>
            <a:off x="5956300" y="4846638"/>
            <a:ext cx="1609725" cy="995362"/>
            <a:chOff x="3692" y="3053"/>
            <a:chExt cx="1014" cy="627"/>
          </a:xfrm>
        </p:grpSpPr>
        <p:sp>
          <p:nvSpPr>
            <p:cNvPr id="227394" name="Freeform 66"/>
            <p:cNvSpPr>
              <a:spLocks/>
            </p:cNvSpPr>
            <p:nvPr/>
          </p:nvSpPr>
          <p:spPr bwMode="auto">
            <a:xfrm>
              <a:off x="3692" y="3053"/>
              <a:ext cx="1014" cy="53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455" y="512"/>
                </a:cxn>
                <a:cxn ang="0">
                  <a:pos x="730" y="448"/>
                </a:cxn>
                <a:cxn ang="0">
                  <a:pos x="916" y="269"/>
                </a:cxn>
                <a:cxn ang="0">
                  <a:pos x="1063" y="0"/>
                </a:cxn>
              </a:cxnLst>
              <a:rect l="0" t="0" r="r" b="b"/>
              <a:pathLst>
                <a:path w="1063" h="517">
                  <a:moveTo>
                    <a:pt x="0" y="480"/>
                  </a:moveTo>
                  <a:cubicBezTo>
                    <a:pt x="166" y="498"/>
                    <a:pt x="333" y="517"/>
                    <a:pt x="455" y="512"/>
                  </a:cubicBezTo>
                  <a:cubicBezTo>
                    <a:pt x="577" y="507"/>
                    <a:pt x="653" y="488"/>
                    <a:pt x="730" y="448"/>
                  </a:cubicBezTo>
                  <a:cubicBezTo>
                    <a:pt x="807" y="408"/>
                    <a:pt x="860" y="344"/>
                    <a:pt x="916" y="269"/>
                  </a:cubicBezTo>
                  <a:cubicBezTo>
                    <a:pt x="972" y="194"/>
                    <a:pt x="1039" y="46"/>
                    <a:pt x="1063" y="0"/>
                  </a:cubicBez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95" name="Text Box 67"/>
            <p:cNvSpPr txBox="1">
              <a:spLocks noChangeArrowheads="1"/>
            </p:cNvSpPr>
            <p:nvPr/>
          </p:nvSpPr>
          <p:spPr bwMode="auto">
            <a:xfrm>
              <a:off x="3917" y="3430"/>
              <a:ext cx="561" cy="250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acquisition</a:t>
              </a:r>
              <a:b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</a:b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completed</a:t>
              </a:r>
            </a:p>
          </p:txBody>
        </p:sp>
      </p:grpSp>
      <p:grpSp>
        <p:nvGrpSpPr>
          <p:cNvPr id="19" name="Group 68"/>
          <p:cNvGrpSpPr>
            <a:grpSpLocks/>
          </p:cNvGrpSpPr>
          <p:nvPr/>
        </p:nvGrpSpPr>
        <p:grpSpPr bwMode="auto">
          <a:xfrm>
            <a:off x="5895975" y="5629275"/>
            <a:ext cx="2255838" cy="688975"/>
            <a:chOff x="3654" y="3546"/>
            <a:chExt cx="1421" cy="434"/>
          </a:xfrm>
        </p:grpSpPr>
        <p:sp>
          <p:nvSpPr>
            <p:cNvPr id="227397" name="Freeform 69"/>
            <p:cNvSpPr>
              <a:spLocks/>
            </p:cNvSpPr>
            <p:nvPr/>
          </p:nvSpPr>
          <p:spPr bwMode="auto">
            <a:xfrm>
              <a:off x="3654" y="3546"/>
              <a:ext cx="1421" cy="300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186" y="198"/>
                </a:cxn>
                <a:cxn ang="0">
                  <a:pos x="557" y="288"/>
                </a:cxn>
                <a:cxn ang="0">
                  <a:pos x="960" y="268"/>
                </a:cxn>
                <a:cxn ang="0">
                  <a:pos x="1280" y="121"/>
                </a:cxn>
                <a:cxn ang="0">
                  <a:pos x="1421" y="0"/>
                </a:cxn>
              </a:cxnLst>
              <a:rect l="0" t="0" r="r" b="b"/>
              <a:pathLst>
                <a:path w="1421" h="300">
                  <a:moveTo>
                    <a:pt x="0" y="89"/>
                  </a:moveTo>
                  <a:cubicBezTo>
                    <a:pt x="46" y="127"/>
                    <a:pt x="93" y="165"/>
                    <a:pt x="186" y="198"/>
                  </a:cubicBezTo>
                  <a:cubicBezTo>
                    <a:pt x="279" y="231"/>
                    <a:pt x="428" y="276"/>
                    <a:pt x="557" y="288"/>
                  </a:cubicBezTo>
                  <a:cubicBezTo>
                    <a:pt x="686" y="300"/>
                    <a:pt x="840" y="296"/>
                    <a:pt x="960" y="268"/>
                  </a:cubicBezTo>
                  <a:cubicBezTo>
                    <a:pt x="1080" y="240"/>
                    <a:pt x="1203" y="166"/>
                    <a:pt x="1280" y="121"/>
                  </a:cubicBezTo>
                  <a:cubicBezTo>
                    <a:pt x="1357" y="76"/>
                    <a:pt x="1398" y="21"/>
                    <a:pt x="1421" y="0"/>
                  </a:cubicBez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7398" name="Text Box 70"/>
            <p:cNvSpPr txBox="1">
              <a:spLocks noChangeArrowheads="1"/>
            </p:cNvSpPr>
            <p:nvPr/>
          </p:nvSpPr>
          <p:spPr bwMode="auto">
            <a:xfrm>
              <a:off x="4211" y="3730"/>
              <a:ext cx="402" cy="250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images</a:t>
              </a:r>
              <a:b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</a:br>
              <a:r>
                <a:rPr lang="en-US" altLang="zh-CN" sz="13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itchFamily="18" charset="-120"/>
                </a:rPr>
                <a:t>printed</a:t>
              </a:r>
            </a:p>
          </p:txBody>
        </p:sp>
      </p:grpSp>
      <p:grpSp>
        <p:nvGrpSpPr>
          <p:cNvPr id="20" name="Group 71"/>
          <p:cNvGrpSpPr>
            <a:grpSpLocks/>
          </p:cNvGrpSpPr>
          <p:nvPr/>
        </p:nvGrpSpPr>
        <p:grpSpPr bwMode="auto">
          <a:xfrm>
            <a:off x="5307013" y="4891088"/>
            <a:ext cx="903287" cy="938212"/>
            <a:chOff x="3265" y="3081"/>
            <a:chExt cx="569" cy="591"/>
          </a:xfrm>
        </p:grpSpPr>
        <p:pic>
          <p:nvPicPr>
            <p:cNvPr id="24607" name="Picture 72" descr="Modality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3316" y="3328"/>
              <a:ext cx="405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401" name="Rectangle 73"/>
            <p:cNvSpPr>
              <a:spLocks noChangeArrowheads="1"/>
            </p:cNvSpPr>
            <p:nvPr/>
          </p:nvSpPr>
          <p:spPr bwMode="auto">
            <a:xfrm>
              <a:off x="3265" y="3081"/>
              <a:ext cx="5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Acquisition</a:t>
              </a:r>
              <a:b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</a:br>
              <a:r>
                <a:rPr lang="en-US" altLang="zh-CN" sz="1300" b="1">
                  <a:solidFill>
                    <a:srgbClr val="D5001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PMingLiU" pitchFamily="18" charset="-120"/>
                </a:rPr>
                <a:t>Modality</a:t>
              </a:r>
              <a:endParaRPr lang="en-US" altLang="zh-CN" sz="44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PMingLiU" pitchFamily="18" charset="-120"/>
              </a:endParaRPr>
            </a:p>
          </p:txBody>
        </p:sp>
      </p:grpSp>
      <p:sp>
        <p:nvSpPr>
          <p:cNvPr id="227402" name="Rectangle 74"/>
          <p:cNvSpPr>
            <a:spLocks noChangeArrowheads="1"/>
          </p:cNvSpPr>
          <p:nvPr/>
        </p:nvSpPr>
        <p:spPr bwMode="auto">
          <a:xfrm>
            <a:off x="95250" y="0"/>
            <a:ext cx="868680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IHE Radiology Workflow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4343400" y="46212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grpSp>
        <p:nvGrpSpPr>
          <p:cNvPr id="3" name="Group 174"/>
          <p:cNvGrpSpPr>
            <a:grpSpLocks/>
          </p:cNvGrpSpPr>
          <p:nvPr/>
        </p:nvGrpSpPr>
        <p:grpSpPr bwMode="auto">
          <a:xfrm>
            <a:off x="4343400" y="1066800"/>
            <a:ext cx="1752600" cy="636588"/>
            <a:chOff x="2736" y="1711"/>
            <a:chExt cx="1104" cy="401"/>
          </a:xfrm>
        </p:grpSpPr>
        <p:sp>
          <p:nvSpPr>
            <p:cNvPr id="225420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1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2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23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9" name="Rectangle 69"/>
          <p:cNvSpPr>
            <a:spLocks noChangeArrowheads="1"/>
          </p:cNvSpPr>
          <p:nvPr/>
        </p:nvSpPr>
        <p:spPr bwMode="auto">
          <a:xfrm>
            <a:off x="2101850" y="56118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2" name="Rectangle 72"/>
          <p:cNvSpPr>
            <a:spLocks noChangeArrowheads="1"/>
          </p:cNvSpPr>
          <p:nvPr/>
        </p:nvSpPr>
        <p:spPr bwMode="auto">
          <a:xfrm>
            <a:off x="4067175" y="10668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3" name="Rectangle 73"/>
          <p:cNvSpPr>
            <a:spLocks noChangeArrowheads="1"/>
          </p:cNvSpPr>
          <p:nvPr/>
        </p:nvSpPr>
        <p:spPr bwMode="auto">
          <a:xfrm>
            <a:off x="4051300" y="18557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4" name="Rectangle 74"/>
          <p:cNvSpPr>
            <a:spLocks noChangeArrowheads="1"/>
          </p:cNvSpPr>
          <p:nvPr/>
        </p:nvSpPr>
        <p:spPr bwMode="auto">
          <a:xfrm>
            <a:off x="8153400" y="18557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4" name="Rectangle 94"/>
          <p:cNvSpPr>
            <a:spLocks noChangeArrowheads="1"/>
          </p:cNvSpPr>
          <p:nvPr/>
        </p:nvSpPr>
        <p:spPr bwMode="auto">
          <a:xfrm>
            <a:off x="4038600" y="56118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77" name="Rectangle 97"/>
          <p:cNvSpPr>
            <a:spLocks noChangeArrowheads="1"/>
          </p:cNvSpPr>
          <p:nvPr/>
        </p:nvSpPr>
        <p:spPr bwMode="auto">
          <a:xfrm>
            <a:off x="6096000" y="10668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67425" y="2667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2667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38100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4038600" y="38100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26939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4724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173"/>
          <p:cNvGrpSpPr>
            <a:grpSpLocks/>
          </p:cNvGrpSpPr>
          <p:nvPr/>
        </p:nvGrpSpPr>
        <p:grpSpPr bwMode="auto">
          <a:xfrm>
            <a:off x="2438400" y="5535613"/>
            <a:ext cx="1600200" cy="636587"/>
            <a:chOff x="1536" y="1279"/>
            <a:chExt cx="1008" cy="401"/>
          </a:xfrm>
        </p:grpSpPr>
        <p:sp>
          <p:nvSpPr>
            <p:cNvPr id="225416" name="Line 136"/>
            <p:cNvSpPr>
              <a:spLocks noChangeShapeType="1"/>
            </p:cNvSpPr>
            <p:nvPr/>
          </p:nvSpPr>
          <p:spPr bwMode="auto">
            <a:xfrm>
              <a:off x="1536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7" name="Line 137"/>
            <p:cNvSpPr>
              <a:spLocks noChangeShapeType="1"/>
            </p:cNvSpPr>
            <p:nvPr/>
          </p:nvSpPr>
          <p:spPr bwMode="auto">
            <a:xfrm>
              <a:off x="153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8" name="Text Box 138"/>
            <p:cNvSpPr txBox="1">
              <a:spLocks noChangeArrowheads="1"/>
            </p:cNvSpPr>
            <p:nvPr/>
          </p:nvSpPr>
          <p:spPr bwMode="auto">
            <a:xfrm>
              <a:off x="1776" y="1279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19" name="Text Box 139"/>
            <p:cNvSpPr txBox="1">
              <a:spLocks noChangeArrowheads="1"/>
            </p:cNvSpPr>
            <p:nvPr/>
          </p:nvSpPr>
          <p:spPr bwMode="auto">
            <a:xfrm>
              <a:off x="1776" y="1507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5" name="Group 175"/>
          <p:cNvGrpSpPr>
            <a:grpSpLocks/>
          </p:cNvGrpSpPr>
          <p:nvPr/>
        </p:nvGrpSpPr>
        <p:grpSpPr bwMode="auto">
          <a:xfrm>
            <a:off x="4343400" y="1752600"/>
            <a:ext cx="3810000" cy="636588"/>
            <a:chOff x="2736" y="2191"/>
            <a:chExt cx="2400" cy="401"/>
          </a:xfrm>
        </p:grpSpPr>
        <p:sp>
          <p:nvSpPr>
            <p:cNvPr id="225424" name="Line 144"/>
            <p:cNvSpPr>
              <a:spLocks noChangeShapeType="1"/>
            </p:cNvSpPr>
            <p:nvPr/>
          </p:nvSpPr>
          <p:spPr bwMode="auto">
            <a:xfrm>
              <a:off x="2736" y="2448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5" name="Line 145"/>
            <p:cNvSpPr>
              <a:spLocks noChangeShapeType="1"/>
            </p:cNvSpPr>
            <p:nvPr/>
          </p:nvSpPr>
          <p:spPr bwMode="auto">
            <a:xfrm>
              <a:off x="2736" y="235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6" name="Text Box 146"/>
            <p:cNvSpPr txBox="1">
              <a:spLocks noChangeArrowheads="1"/>
            </p:cNvSpPr>
            <p:nvPr/>
          </p:nvSpPr>
          <p:spPr bwMode="auto">
            <a:xfrm>
              <a:off x="4271" y="2191"/>
              <a:ext cx="6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  <p:sp>
          <p:nvSpPr>
            <p:cNvPr id="225427" name="Text Box 147"/>
            <p:cNvSpPr txBox="1">
              <a:spLocks noChangeArrowheads="1"/>
            </p:cNvSpPr>
            <p:nvPr/>
          </p:nvSpPr>
          <p:spPr bwMode="auto">
            <a:xfrm>
              <a:off x="4271" y="2419"/>
              <a:ext cx="67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grpSp>
        <p:nvGrpSpPr>
          <p:cNvPr id="6" name="Group 176"/>
          <p:cNvGrpSpPr>
            <a:grpSpLocks/>
          </p:cNvGrpSpPr>
          <p:nvPr/>
        </p:nvGrpSpPr>
        <p:grpSpPr bwMode="auto">
          <a:xfrm>
            <a:off x="6400800" y="2563813"/>
            <a:ext cx="1825625" cy="712787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7" name="Group 177"/>
          <p:cNvGrpSpPr>
            <a:grpSpLocks/>
          </p:cNvGrpSpPr>
          <p:nvPr/>
        </p:nvGrpSpPr>
        <p:grpSpPr bwMode="auto">
          <a:xfrm>
            <a:off x="4343400" y="2590800"/>
            <a:ext cx="1825625" cy="712788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8" name="Group 178"/>
          <p:cNvGrpSpPr>
            <a:grpSpLocks/>
          </p:cNvGrpSpPr>
          <p:nvPr/>
        </p:nvGrpSpPr>
        <p:grpSpPr bwMode="auto">
          <a:xfrm>
            <a:off x="609600" y="3706813"/>
            <a:ext cx="3429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4724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174"/>
          <p:cNvGrpSpPr>
            <a:grpSpLocks/>
          </p:cNvGrpSpPr>
          <p:nvPr/>
        </p:nvGrpSpPr>
        <p:grpSpPr bwMode="auto">
          <a:xfrm>
            <a:off x="4314825" y="5535613"/>
            <a:ext cx="1752600" cy="636587"/>
            <a:chOff x="2736" y="1711"/>
            <a:chExt cx="1104" cy="401"/>
          </a:xfrm>
        </p:grpSpPr>
        <p:sp>
          <p:nvSpPr>
            <p:cNvPr id="87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90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sp>
        <p:nvSpPr>
          <p:cNvPr id="92" name="Rectangle 97"/>
          <p:cNvSpPr>
            <a:spLocks noChangeArrowheads="1"/>
          </p:cNvSpPr>
          <p:nvPr/>
        </p:nvSpPr>
        <p:spPr bwMode="auto">
          <a:xfrm>
            <a:off x="6067425" y="5611813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在设备完成检查之前</a:t>
            </a:r>
            <a:r>
              <a:rPr kumimoji="0" lang="en-US" altLang="zh-CN" sz="2800" smtClean="0">
                <a:solidFill>
                  <a:schemeClr val="tx1"/>
                </a:solidFill>
                <a:ea typeface="宋体" pitchFamily="2" charset="-122"/>
              </a:rPr>
              <a:t>OF</a:t>
            </a:r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还没有预约检查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情况5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>
            <a:spLocks noChangeArrowheads="1"/>
          </p:cNvSpPr>
          <p:nvPr/>
        </p:nvSpPr>
        <p:spPr bwMode="auto">
          <a:xfrm>
            <a:off x="2286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7208838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29718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78182" name="Text Box 6"/>
          <p:cNvSpPr txBox="1">
            <a:spLocks noChangeArrowheads="1"/>
          </p:cNvSpPr>
          <p:nvPr/>
        </p:nvSpPr>
        <p:spPr bwMode="auto">
          <a:xfrm>
            <a:off x="17081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78183" name="Line 7"/>
          <p:cNvSpPr>
            <a:spLocks noChangeShapeType="1"/>
          </p:cNvSpPr>
          <p:nvPr/>
        </p:nvSpPr>
        <p:spPr bwMode="auto">
          <a:xfrm>
            <a:off x="6096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21145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185" name="Line 9"/>
          <p:cNvSpPr>
            <a:spLocks noChangeShapeType="1"/>
          </p:cNvSpPr>
          <p:nvPr/>
        </p:nvSpPr>
        <p:spPr bwMode="auto">
          <a:xfrm flipH="1">
            <a:off x="35814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187" name="Line 11"/>
          <p:cNvSpPr>
            <a:spLocks noChangeShapeType="1"/>
          </p:cNvSpPr>
          <p:nvPr/>
        </p:nvSpPr>
        <p:spPr bwMode="auto">
          <a:xfrm>
            <a:off x="77724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189" name="Rectangle 13"/>
          <p:cNvSpPr>
            <a:spLocks noChangeArrowheads="1"/>
          </p:cNvSpPr>
          <p:nvPr/>
        </p:nvSpPr>
        <p:spPr bwMode="auto">
          <a:xfrm>
            <a:off x="3429000" y="1752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190" name="Rectangle 14"/>
          <p:cNvSpPr>
            <a:spLocks noChangeArrowheads="1"/>
          </p:cNvSpPr>
          <p:nvPr/>
        </p:nvSpPr>
        <p:spPr bwMode="auto">
          <a:xfrm>
            <a:off x="7620000" y="10668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749675" y="3170238"/>
            <a:ext cx="1947863" cy="304800"/>
            <a:chOff x="2640" y="2832"/>
            <a:chExt cx="1591" cy="192"/>
          </a:xfrm>
        </p:grpSpPr>
        <p:sp>
          <p:nvSpPr>
            <p:cNvPr id="178192" name="Freeform 16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8193" name="Text Box 17"/>
            <p:cNvSpPr txBox="1">
              <a:spLocks noChangeArrowheads="1"/>
            </p:cNvSpPr>
            <p:nvPr/>
          </p:nvSpPr>
          <p:spPr bwMode="auto">
            <a:xfrm>
              <a:off x="2889" y="2851"/>
              <a:ext cx="134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Reconciliation</a:t>
              </a:r>
            </a:p>
          </p:txBody>
        </p:sp>
      </p:grpSp>
      <p:sp>
        <p:nvSpPr>
          <p:cNvPr id="178200" name="Text Box 24"/>
          <p:cNvSpPr txBox="1">
            <a:spLocks noChangeArrowheads="1"/>
          </p:cNvSpPr>
          <p:nvPr/>
        </p:nvSpPr>
        <p:spPr bwMode="auto">
          <a:xfrm>
            <a:off x="4953000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178201" name="Line 25"/>
          <p:cNvSpPr>
            <a:spLocks noChangeShapeType="1"/>
          </p:cNvSpPr>
          <p:nvPr/>
        </p:nvSpPr>
        <p:spPr bwMode="auto">
          <a:xfrm flipH="1">
            <a:off x="5410200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7951788" y="1143000"/>
            <a:ext cx="1177925" cy="487363"/>
            <a:chOff x="2640" y="2832"/>
            <a:chExt cx="742" cy="307"/>
          </a:xfrm>
        </p:grpSpPr>
        <p:sp>
          <p:nvSpPr>
            <p:cNvPr id="178204" name="Freeform 28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8205" name="Text Box 29"/>
            <p:cNvSpPr txBox="1">
              <a:spLocks noChangeArrowheads="1"/>
            </p:cNvSpPr>
            <p:nvPr/>
          </p:nvSpPr>
          <p:spPr bwMode="auto">
            <a:xfrm>
              <a:off x="2889" y="2851"/>
              <a:ext cx="4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Image 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Acquired</a:t>
              </a:r>
            </a:p>
          </p:txBody>
        </p:sp>
      </p:grpSp>
      <p:sp>
        <p:nvSpPr>
          <p:cNvPr id="178206" name="Rectangle 30"/>
          <p:cNvSpPr>
            <a:spLocks noChangeArrowheads="1"/>
          </p:cNvSpPr>
          <p:nvPr/>
        </p:nvSpPr>
        <p:spPr bwMode="auto">
          <a:xfrm>
            <a:off x="5257800" y="1752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207" name="Rectangle 31"/>
          <p:cNvSpPr>
            <a:spLocks noChangeArrowheads="1"/>
          </p:cNvSpPr>
          <p:nvPr/>
        </p:nvSpPr>
        <p:spPr bwMode="auto">
          <a:xfrm>
            <a:off x="7620000" y="1752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5562600" y="1905000"/>
            <a:ext cx="2057400" cy="396875"/>
            <a:chOff x="2640" y="3696"/>
            <a:chExt cx="2160" cy="250"/>
          </a:xfrm>
        </p:grpSpPr>
        <p:sp>
          <p:nvSpPr>
            <p:cNvPr id="178209" name="Line 33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10" name="Text Box 34"/>
            <p:cNvSpPr txBox="1">
              <a:spLocks noChangeArrowheads="1"/>
            </p:cNvSpPr>
            <p:nvPr/>
          </p:nvSpPr>
          <p:spPr bwMode="auto">
            <a:xfrm>
              <a:off x="2880" y="3696"/>
              <a:ext cx="13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3733800" y="1905000"/>
            <a:ext cx="1519238" cy="588963"/>
            <a:chOff x="2352" y="1776"/>
            <a:chExt cx="630" cy="371"/>
          </a:xfrm>
        </p:grpSpPr>
        <p:sp>
          <p:nvSpPr>
            <p:cNvPr id="178212" name="Line 36"/>
            <p:cNvSpPr>
              <a:spLocks noChangeShapeType="1"/>
            </p:cNvSpPr>
            <p:nvPr/>
          </p:nvSpPr>
          <p:spPr bwMode="auto">
            <a:xfrm flipH="1">
              <a:off x="2352" y="17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13" name="Text Box 37"/>
            <p:cNvSpPr txBox="1">
              <a:spLocks noChangeArrowheads="1"/>
            </p:cNvSpPr>
            <p:nvPr/>
          </p:nvSpPr>
          <p:spPr bwMode="auto">
            <a:xfrm>
              <a:off x="2418" y="1798"/>
              <a:ext cx="56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sp>
        <p:nvSpPr>
          <p:cNvPr id="178214" name="Rectangle 38"/>
          <p:cNvSpPr>
            <a:spLocks noChangeArrowheads="1"/>
          </p:cNvSpPr>
          <p:nvPr/>
        </p:nvSpPr>
        <p:spPr bwMode="auto">
          <a:xfrm>
            <a:off x="457200" y="2514600"/>
            <a:ext cx="304800" cy="1468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762000" y="2570163"/>
            <a:ext cx="1528763" cy="325437"/>
            <a:chOff x="672" y="816"/>
            <a:chExt cx="1313" cy="205"/>
          </a:xfrm>
        </p:grpSpPr>
        <p:sp>
          <p:nvSpPr>
            <p:cNvPr id="178216" name="Freeform 40"/>
            <p:cNvSpPr>
              <a:spLocks/>
            </p:cNvSpPr>
            <p:nvPr/>
          </p:nvSpPr>
          <p:spPr bwMode="auto">
            <a:xfrm>
              <a:off x="672" y="816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8217" name="Text Box 41"/>
            <p:cNvSpPr txBox="1">
              <a:spLocks noChangeArrowheads="1"/>
            </p:cNvSpPr>
            <p:nvPr/>
          </p:nvSpPr>
          <p:spPr bwMode="auto">
            <a:xfrm>
              <a:off x="969" y="867"/>
              <a:ext cx="101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J.Smith</a:t>
              </a:r>
            </a:p>
          </p:txBody>
        </p:sp>
      </p:grpSp>
      <p:sp>
        <p:nvSpPr>
          <p:cNvPr id="178218" name="Rectangle 42"/>
          <p:cNvSpPr>
            <a:spLocks noChangeArrowheads="1"/>
          </p:cNvSpPr>
          <p:nvPr/>
        </p:nvSpPr>
        <p:spPr bwMode="auto">
          <a:xfrm>
            <a:off x="1981200" y="3505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762000" y="3124200"/>
            <a:ext cx="2667000" cy="533400"/>
            <a:chOff x="480" y="2304"/>
            <a:chExt cx="1680" cy="336"/>
          </a:xfrm>
        </p:grpSpPr>
        <p:sp>
          <p:nvSpPr>
            <p:cNvPr id="178220" name="Line 44"/>
            <p:cNvSpPr>
              <a:spLocks noChangeShapeType="1"/>
            </p:cNvSpPr>
            <p:nvPr/>
          </p:nvSpPr>
          <p:spPr bwMode="auto">
            <a:xfrm>
              <a:off x="480" y="264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21" name="Text Box 45"/>
            <p:cNvSpPr txBox="1">
              <a:spLocks noChangeArrowheads="1"/>
            </p:cNvSpPr>
            <p:nvPr/>
          </p:nvSpPr>
          <p:spPr bwMode="auto">
            <a:xfrm>
              <a:off x="528" y="2304"/>
              <a:ext cx="13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Registration [RAD-1]</a:t>
              </a:r>
            </a:p>
          </p:txBody>
        </p:sp>
        <p:sp>
          <p:nvSpPr>
            <p:cNvPr id="178222" name="Line 46"/>
            <p:cNvSpPr>
              <a:spLocks noChangeShapeType="1"/>
            </p:cNvSpPr>
            <p:nvPr/>
          </p:nvSpPr>
          <p:spPr bwMode="auto">
            <a:xfrm>
              <a:off x="480" y="230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8223" name="Rectangle 47"/>
          <p:cNvSpPr>
            <a:spLocks noChangeArrowheads="1"/>
          </p:cNvSpPr>
          <p:nvPr/>
        </p:nvSpPr>
        <p:spPr bwMode="auto">
          <a:xfrm>
            <a:off x="3429000" y="2971800"/>
            <a:ext cx="304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225" name="Rectangle 49"/>
          <p:cNvSpPr>
            <a:spLocks noChangeArrowheads="1"/>
          </p:cNvSpPr>
          <p:nvPr/>
        </p:nvSpPr>
        <p:spPr bwMode="auto">
          <a:xfrm>
            <a:off x="5257800" y="40386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3733800" y="3790950"/>
            <a:ext cx="1593850" cy="400050"/>
            <a:chOff x="2352" y="2724"/>
            <a:chExt cx="655" cy="252"/>
          </a:xfrm>
        </p:grpSpPr>
        <p:sp>
          <p:nvSpPr>
            <p:cNvPr id="178228" name="Line 52"/>
            <p:cNvSpPr>
              <a:spLocks noChangeShapeType="1"/>
            </p:cNvSpPr>
            <p:nvPr/>
          </p:nvSpPr>
          <p:spPr bwMode="auto">
            <a:xfrm>
              <a:off x="2352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29" name="Text Box 53"/>
            <p:cNvSpPr txBox="1">
              <a:spLocks noChangeArrowheads="1"/>
            </p:cNvSpPr>
            <p:nvPr/>
          </p:nvSpPr>
          <p:spPr bwMode="auto">
            <a:xfrm>
              <a:off x="2383" y="2724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Update/Merge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[RAD-12]]</a:t>
              </a:r>
            </a:p>
          </p:txBody>
        </p:sp>
      </p:grpSp>
      <p:sp>
        <p:nvSpPr>
          <p:cNvPr id="178230" name="Rectangle 54"/>
          <p:cNvSpPr>
            <a:spLocks noChangeArrowheads="1"/>
          </p:cNvSpPr>
          <p:nvPr/>
        </p:nvSpPr>
        <p:spPr bwMode="auto">
          <a:xfrm>
            <a:off x="3429000" y="53340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231" name="Rectangle 55"/>
          <p:cNvSpPr>
            <a:spLocks noChangeArrowheads="1"/>
          </p:cNvSpPr>
          <p:nvPr/>
        </p:nvSpPr>
        <p:spPr bwMode="auto">
          <a:xfrm>
            <a:off x="3429000" y="47244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235" name="Rectangle 59"/>
          <p:cNvSpPr>
            <a:spLocks noChangeArrowheads="1"/>
          </p:cNvSpPr>
          <p:nvPr/>
        </p:nvSpPr>
        <p:spPr bwMode="auto">
          <a:xfrm>
            <a:off x="1981200" y="47244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8236" name="Rectangle 60"/>
          <p:cNvSpPr>
            <a:spLocks noChangeArrowheads="1"/>
          </p:cNvSpPr>
          <p:nvPr/>
        </p:nvSpPr>
        <p:spPr bwMode="auto">
          <a:xfrm>
            <a:off x="5257800" y="5410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3733800" y="5546725"/>
            <a:ext cx="1524000" cy="400050"/>
            <a:chOff x="2352" y="3350"/>
            <a:chExt cx="624" cy="252"/>
          </a:xfrm>
        </p:grpSpPr>
        <p:sp>
          <p:nvSpPr>
            <p:cNvPr id="178238" name="Line 62"/>
            <p:cNvSpPr>
              <a:spLocks noChangeShapeType="1"/>
            </p:cNvSpPr>
            <p:nvPr/>
          </p:nvSpPr>
          <p:spPr bwMode="auto">
            <a:xfrm>
              <a:off x="2352" y="33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39" name="Text Box 63"/>
            <p:cNvSpPr txBox="1">
              <a:spLocks noChangeArrowheads="1"/>
            </p:cNvSpPr>
            <p:nvPr/>
          </p:nvSpPr>
          <p:spPr bwMode="auto">
            <a:xfrm>
              <a:off x="2369" y="3350"/>
              <a:ext cx="60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Procedure scheduled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[RAD-4]]</a:t>
              </a:r>
            </a:p>
          </p:txBody>
        </p:sp>
      </p:grpSp>
      <p:grpSp>
        <p:nvGrpSpPr>
          <p:cNvPr id="10" name="Group 64"/>
          <p:cNvGrpSpPr>
            <a:grpSpLocks/>
          </p:cNvGrpSpPr>
          <p:nvPr/>
        </p:nvGrpSpPr>
        <p:grpSpPr bwMode="auto">
          <a:xfrm>
            <a:off x="2286000" y="4343400"/>
            <a:ext cx="1219200" cy="549275"/>
            <a:chOff x="1440" y="3072"/>
            <a:chExt cx="768" cy="346"/>
          </a:xfrm>
        </p:grpSpPr>
        <p:sp>
          <p:nvSpPr>
            <p:cNvPr id="178241" name="Line 65"/>
            <p:cNvSpPr>
              <a:spLocks noChangeShapeType="1"/>
            </p:cNvSpPr>
            <p:nvPr/>
          </p:nvSpPr>
          <p:spPr bwMode="auto">
            <a:xfrm>
              <a:off x="1440" y="34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242" name="Text Box 66"/>
            <p:cNvSpPr txBox="1">
              <a:spLocks noChangeArrowheads="1"/>
            </p:cNvSpPr>
            <p:nvPr/>
          </p:nvSpPr>
          <p:spPr bwMode="auto">
            <a:xfrm>
              <a:off x="1536" y="3072"/>
              <a:ext cx="67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Filler Order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Management 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[RAD-3]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32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32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457200" y="1143000"/>
            <a:ext cx="84582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MOD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用临时患者信息完成拍片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使用临时患者信息记录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MPPS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ADT, 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不需整合患者信息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OF, 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需整合新旧患者信息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Wingdings" pitchFamily="2" charset="2"/>
              <a:buChar char="Ø"/>
            </a:pP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整合患者信息完成后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使用患者真实信息和真实检查信息给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发送检查预约消息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发送状态为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完成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的预约过程给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OP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需记录检查完成信息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4343400" y="37830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9" name="Rectangle 69"/>
          <p:cNvSpPr>
            <a:spLocks noChangeArrowheads="1"/>
          </p:cNvSpPr>
          <p:nvPr/>
        </p:nvSpPr>
        <p:spPr bwMode="auto">
          <a:xfrm>
            <a:off x="2101850" y="46974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4" name="Rectangle 94"/>
          <p:cNvSpPr>
            <a:spLocks noChangeArrowheads="1"/>
          </p:cNvSpPr>
          <p:nvPr/>
        </p:nvSpPr>
        <p:spPr bwMode="auto">
          <a:xfrm>
            <a:off x="4038600" y="4697413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96000" y="13223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13223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2286000"/>
            <a:ext cx="30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4038600" y="28956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13493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3886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" name="Group 173"/>
          <p:cNvGrpSpPr>
            <a:grpSpLocks/>
          </p:cNvGrpSpPr>
          <p:nvPr/>
        </p:nvGrpSpPr>
        <p:grpSpPr bwMode="auto">
          <a:xfrm>
            <a:off x="2438400" y="4621213"/>
            <a:ext cx="1600200" cy="636587"/>
            <a:chOff x="1536" y="1279"/>
            <a:chExt cx="1008" cy="401"/>
          </a:xfrm>
        </p:grpSpPr>
        <p:sp>
          <p:nvSpPr>
            <p:cNvPr id="225416" name="Line 136"/>
            <p:cNvSpPr>
              <a:spLocks noChangeShapeType="1"/>
            </p:cNvSpPr>
            <p:nvPr/>
          </p:nvSpPr>
          <p:spPr bwMode="auto">
            <a:xfrm>
              <a:off x="1536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7" name="Line 137"/>
            <p:cNvSpPr>
              <a:spLocks noChangeShapeType="1"/>
            </p:cNvSpPr>
            <p:nvPr/>
          </p:nvSpPr>
          <p:spPr bwMode="auto">
            <a:xfrm>
              <a:off x="153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18" name="Text Box 138"/>
            <p:cNvSpPr txBox="1">
              <a:spLocks noChangeArrowheads="1"/>
            </p:cNvSpPr>
            <p:nvPr/>
          </p:nvSpPr>
          <p:spPr bwMode="auto">
            <a:xfrm>
              <a:off x="1776" y="1279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225419" name="Text Box 139"/>
            <p:cNvSpPr txBox="1">
              <a:spLocks noChangeArrowheads="1"/>
            </p:cNvSpPr>
            <p:nvPr/>
          </p:nvSpPr>
          <p:spPr bwMode="auto">
            <a:xfrm>
              <a:off x="1776" y="1507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grpSp>
        <p:nvGrpSpPr>
          <p:cNvPr id="4" name="Group 176"/>
          <p:cNvGrpSpPr>
            <a:grpSpLocks/>
          </p:cNvGrpSpPr>
          <p:nvPr/>
        </p:nvGrpSpPr>
        <p:grpSpPr bwMode="auto">
          <a:xfrm>
            <a:off x="6400800" y="1219200"/>
            <a:ext cx="1825625" cy="712788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4343400" y="1246188"/>
            <a:ext cx="1825625" cy="712787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609600" y="2792413"/>
            <a:ext cx="3429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3886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7" name="Group 174"/>
          <p:cNvGrpSpPr>
            <a:grpSpLocks/>
          </p:cNvGrpSpPr>
          <p:nvPr/>
        </p:nvGrpSpPr>
        <p:grpSpPr bwMode="auto">
          <a:xfrm>
            <a:off x="4314825" y="5459413"/>
            <a:ext cx="1752600" cy="636587"/>
            <a:chOff x="2736" y="1711"/>
            <a:chExt cx="1104" cy="401"/>
          </a:xfrm>
        </p:grpSpPr>
        <p:sp>
          <p:nvSpPr>
            <p:cNvPr id="87" name="Line 140"/>
            <p:cNvSpPr>
              <a:spLocks noChangeShapeType="1"/>
            </p:cNvSpPr>
            <p:nvPr/>
          </p:nvSpPr>
          <p:spPr bwMode="auto">
            <a:xfrm>
              <a:off x="2736" y="187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Line 141"/>
            <p:cNvSpPr>
              <a:spLocks noChangeShapeType="1"/>
            </p:cNvSpPr>
            <p:nvPr/>
          </p:nvSpPr>
          <p:spPr bwMode="auto">
            <a:xfrm>
              <a:off x="2736" y="196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Text Box 142"/>
            <p:cNvSpPr txBox="1">
              <a:spLocks noChangeArrowheads="1"/>
            </p:cNvSpPr>
            <p:nvPr/>
          </p:nvSpPr>
          <p:spPr bwMode="auto">
            <a:xfrm>
              <a:off x="3024" y="1711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ORM^O01</a:t>
              </a:r>
            </a:p>
          </p:txBody>
        </p:sp>
        <p:sp>
          <p:nvSpPr>
            <p:cNvPr id="90" name="Text Box 143"/>
            <p:cNvSpPr txBox="1">
              <a:spLocks noChangeArrowheads="1"/>
            </p:cNvSpPr>
            <p:nvPr/>
          </p:nvSpPr>
          <p:spPr bwMode="auto">
            <a:xfrm>
              <a:off x="3034" y="1939"/>
              <a:ext cx="56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ORR^O02</a:t>
              </a:r>
            </a:p>
          </p:txBody>
        </p:sp>
      </p:grpSp>
      <p:sp>
        <p:nvSpPr>
          <p:cNvPr id="92" name="Rectangle 97"/>
          <p:cNvSpPr>
            <a:spLocks noChangeArrowheads="1"/>
          </p:cNvSpPr>
          <p:nvPr/>
        </p:nvSpPr>
        <p:spPr bwMode="auto">
          <a:xfrm>
            <a:off x="6067425" y="5535613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2133600" y="2362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178"/>
          <p:cNvGrpSpPr>
            <a:grpSpLocks/>
          </p:cNvGrpSpPr>
          <p:nvPr/>
        </p:nvGrpSpPr>
        <p:grpSpPr bwMode="auto">
          <a:xfrm>
            <a:off x="609600" y="2209800"/>
            <a:ext cx="1524000" cy="636588"/>
            <a:chOff x="384" y="2945"/>
            <a:chExt cx="960" cy="401"/>
          </a:xfrm>
        </p:grpSpPr>
        <p:sp>
          <p:nvSpPr>
            <p:cNvPr id="75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78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81" name="Rectangle 94"/>
          <p:cNvSpPr>
            <a:spLocks noChangeArrowheads="1"/>
          </p:cNvSpPr>
          <p:nvPr/>
        </p:nvSpPr>
        <p:spPr bwMode="auto">
          <a:xfrm>
            <a:off x="4038600" y="55626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895600"/>
            <a:ext cx="8153400" cy="838200"/>
          </a:xfrm>
        </p:spPr>
        <p:txBody>
          <a:bodyPr/>
          <a:lstStyle/>
          <a:p>
            <a:pPr eaLnBrk="1" hangingPunct="1"/>
            <a:r>
              <a:rPr kumimoji="0" lang="zh-CN" altLang="en-US" sz="2800" smtClean="0">
                <a:solidFill>
                  <a:schemeClr val="tx1"/>
                </a:solidFill>
                <a:ea typeface="宋体" pitchFamily="2" charset="-122"/>
              </a:rPr>
              <a:t>在设备进行检查期间进行患者信息整合</a:t>
            </a:r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3581400" y="1654175"/>
            <a:ext cx="1355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情况6</a:t>
            </a: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61" name="Line 73"/>
          <p:cNvSpPr>
            <a:spLocks noChangeShapeType="1"/>
          </p:cNvSpPr>
          <p:nvPr/>
        </p:nvSpPr>
        <p:spPr bwMode="auto">
          <a:xfrm flipH="1">
            <a:off x="5851525" y="685800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2286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7208838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165893" name="Text Box 5"/>
          <p:cNvSpPr txBox="1">
            <a:spLocks noChangeArrowheads="1"/>
          </p:cNvSpPr>
          <p:nvPr/>
        </p:nvSpPr>
        <p:spPr bwMode="auto">
          <a:xfrm>
            <a:off x="33528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165894" name="Text Box 6"/>
          <p:cNvSpPr txBox="1">
            <a:spLocks noChangeArrowheads="1"/>
          </p:cNvSpPr>
          <p:nvPr/>
        </p:nvSpPr>
        <p:spPr bwMode="auto">
          <a:xfrm>
            <a:off x="17081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165895" name="Line 7"/>
          <p:cNvSpPr>
            <a:spLocks noChangeShapeType="1"/>
          </p:cNvSpPr>
          <p:nvPr/>
        </p:nvSpPr>
        <p:spPr bwMode="auto">
          <a:xfrm>
            <a:off x="6096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896" name="Line 8"/>
          <p:cNvSpPr>
            <a:spLocks noChangeShapeType="1"/>
          </p:cNvSpPr>
          <p:nvPr/>
        </p:nvSpPr>
        <p:spPr bwMode="auto">
          <a:xfrm>
            <a:off x="21145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897" name="Line 9"/>
          <p:cNvSpPr>
            <a:spLocks noChangeShapeType="1"/>
          </p:cNvSpPr>
          <p:nvPr/>
        </p:nvSpPr>
        <p:spPr bwMode="auto">
          <a:xfrm flipH="1">
            <a:off x="3962400" y="706438"/>
            <a:ext cx="15875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899" name="Line 11"/>
          <p:cNvSpPr>
            <a:spLocks noChangeShapeType="1"/>
          </p:cNvSpPr>
          <p:nvPr/>
        </p:nvSpPr>
        <p:spPr bwMode="auto">
          <a:xfrm>
            <a:off x="77724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457200" y="1524000"/>
            <a:ext cx="304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1962150" y="19812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3825875" y="101123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3825875" y="2484438"/>
            <a:ext cx="304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3810000" y="4038600"/>
            <a:ext cx="304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06" name="Rectangle 18"/>
          <p:cNvSpPr>
            <a:spLocks noChangeArrowheads="1"/>
          </p:cNvSpPr>
          <p:nvPr/>
        </p:nvSpPr>
        <p:spPr bwMode="auto">
          <a:xfrm>
            <a:off x="7620000" y="9906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62000" y="1579563"/>
            <a:ext cx="1416050" cy="325437"/>
            <a:chOff x="672" y="816"/>
            <a:chExt cx="1215" cy="205"/>
          </a:xfrm>
        </p:grpSpPr>
        <p:sp>
          <p:nvSpPr>
            <p:cNvPr id="165908" name="Freeform 20"/>
            <p:cNvSpPr>
              <a:spLocks/>
            </p:cNvSpPr>
            <p:nvPr/>
          </p:nvSpPr>
          <p:spPr bwMode="auto">
            <a:xfrm>
              <a:off x="672" y="816"/>
              <a:ext cx="287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5909" name="Text Box 21"/>
            <p:cNvSpPr txBox="1">
              <a:spLocks noChangeArrowheads="1"/>
            </p:cNvSpPr>
            <p:nvPr/>
          </p:nvSpPr>
          <p:spPr bwMode="auto">
            <a:xfrm>
              <a:off x="969" y="867"/>
              <a:ext cx="91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J.Doe</a:t>
              </a:r>
            </a:p>
          </p:txBody>
        </p:sp>
      </p:grp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762000" y="2133600"/>
            <a:ext cx="3048000" cy="533400"/>
            <a:chOff x="480" y="1344"/>
            <a:chExt cx="1920" cy="336"/>
          </a:xfrm>
        </p:grpSpPr>
        <p:sp>
          <p:nvSpPr>
            <p:cNvPr id="165910" name="Line 22"/>
            <p:cNvSpPr>
              <a:spLocks noChangeShapeType="1"/>
            </p:cNvSpPr>
            <p:nvPr/>
          </p:nvSpPr>
          <p:spPr bwMode="auto">
            <a:xfrm>
              <a:off x="480" y="16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11" name="Line 23"/>
            <p:cNvSpPr>
              <a:spLocks noChangeShapeType="1"/>
            </p:cNvSpPr>
            <p:nvPr/>
          </p:nvSpPr>
          <p:spPr bwMode="auto">
            <a:xfrm>
              <a:off x="480" y="134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12" name="Text Box 24"/>
            <p:cNvSpPr txBox="1">
              <a:spLocks noChangeArrowheads="1"/>
            </p:cNvSpPr>
            <p:nvPr/>
          </p:nvSpPr>
          <p:spPr bwMode="auto">
            <a:xfrm>
              <a:off x="528" y="1382"/>
              <a:ext cx="7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Merge [RAD-12]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114800" y="1219200"/>
            <a:ext cx="3505200" cy="304800"/>
            <a:chOff x="2640" y="3696"/>
            <a:chExt cx="2160" cy="192"/>
          </a:xfrm>
        </p:grpSpPr>
        <p:sp>
          <p:nvSpPr>
            <p:cNvPr id="165923" name="Line 35"/>
            <p:cNvSpPr>
              <a:spLocks noChangeShapeType="1"/>
            </p:cNvSpPr>
            <p:nvPr/>
          </p:nvSpPr>
          <p:spPr bwMode="auto">
            <a:xfrm flipH="1">
              <a:off x="2640" y="36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24" name="Text Box 36"/>
            <p:cNvSpPr txBox="1">
              <a:spLocks noChangeArrowheads="1"/>
            </p:cNvSpPr>
            <p:nvPr/>
          </p:nvSpPr>
          <p:spPr bwMode="auto">
            <a:xfrm>
              <a:off x="3016" y="3715"/>
              <a:ext cx="146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 Modality Worklist [RAD-5]</a:t>
              </a:r>
            </a:p>
          </p:txBody>
        </p:sp>
      </p:grpSp>
      <p:sp>
        <p:nvSpPr>
          <p:cNvPr id="165925" name="Rectangle 37"/>
          <p:cNvSpPr>
            <a:spLocks noChangeArrowheads="1"/>
          </p:cNvSpPr>
          <p:nvPr/>
        </p:nvSpPr>
        <p:spPr bwMode="auto">
          <a:xfrm>
            <a:off x="3810000" y="1600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26" name="Text Box 38"/>
          <p:cNvSpPr txBox="1">
            <a:spLocks noChangeArrowheads="1"/>
          </p:cNvSpPr>
          <p:nvPr/>
        </p:nvSpPr>
        <p:spPr bwMode="auto">
          <a:xfrm>
            <a:off x="4953000" y="76200"/>
            <a:ext cx="18208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Manager/Archive</a:t>
            </a:r>
          </a:p>
        </p:txBody>
      </p:sp>
      <p:sp>
        <p:nvSpPr>
          <p:cNvPr id="165928" name="Rectangle 40"/>
          <p:cNvSpPr>
            <a:spLocks noChangeArrowheads="1"/>
          </p:cNvSpPr>
          <p:nvPr/>
        </p:nvSpPr>
        <p:spPr bwMode="auto">
          <a:xfrm>
            <a:off x="5715000" y="16002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7951788" y="1646238"/>
            <a:ext cx="1241425" cy="487362"/>
            <a:chOff x="2640" y="2832"/>
            <a:chExt cx="956" cy="307"/>
          </a:xfrm>
        </p:grpSpPr>
        <p:sp>
          <p:nvSpPr>
            <p:cNvPr id="165930" name="Freeform 42"/>
            <p:cNvSpPr>
              <a:spLocks/>
            </p:cNvSpPr>
            <p:nvPr/>
          </p:nvSpPr>
          <p:spPr bwMode="auto">
            <a:xfrm>
              <a:off x="2640" y="2832"/>
              <a:ext cx="28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5931" name="Text Box 43"/>
            <p:cNvSpPr txBox="1">
              <a:spLocks noChangeArrowheads="1"/>
            </p:cNvSpPr>
            <p:nvPr/>
          </p:nvSpPr>
          <p:spPr bwMode="auto">
            <a:xfrm>
              <a:off x="2889" y="2851"/>
              <a:ext cx="7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Perform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Acquisition</a:t>
              </a:r>
            </a:p>
          </p:txBody>
        </p:sp>
      </p:grpSp>
      <p:sp>
        <p:nvSpPr>
          <p:cNvPr id="165932" name="Rectangle 44"/>
          <p:cNvSpPr>
            <a:spLocks noChangeArrowheads="1"/>
          </p:cNvSpPr>
          <p:nvPr/>
        </p:nvSpPr>
        <p:spPr bwMode="auto">
          <a:xfrm>
            <a:off x="5715000" y="2789238"/>
            <a:ext cx="304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33" name="Rectangle 45"/>
          <p:cNvSpPr>
            <a:spLocks noChangeArrowheads="1"/>
          </p:cNvSpPr>
          <p:nvPr/>
        </p:nvSpPr>
        <p:spPr bwMode="auto">
          <a:xfrm>
            <a:off x="7620000" y="1600200"/>
            <a:ext cx="304800" cy="464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6019800" y="1828800"/>
            <a:ext cx="1677988" cy="431800"/>
            <a:chOff x="3744" y="1056"/>
            <a:chExt cx="1113" cy="272"/>
          </a:xfrm>
        </p:grpSpPr>
        <p:sp>
          <p:nvSpPr>
            <p:cNvPr id="165935" name="Line 47"/>
            <p:cNvSpPr>
              <a:spLocks noChangeShapeType="1"/>
            </p:cNvSpPr>
            <p:nvPr/>
          </p:nvSpPr>
          <p:spPr bwMode="auto">
            <a:xfrm flipH="1">
              <a:off x="3744" y="105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36" name="Text Box 48"/>
            <p:cNvSpPr txBox="1">
              <a:spLocks noChangeArrowheads="1"/>
            </p:cNvSpPr>
            <p:nvPr/>
          </p:nvSpPr>
          <p:spPr bwMode="auto">
            <a:xfrm>
              <a:off x="3750" y="1078"/>
              <a:ext cx="11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</p:txBody>
        </p:sp>
      </p:grp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4114800" y="1828800"/>
            <a:ext cx="1752600" cy="457200"/>
            <a:chOff x="2592" y="1152"/>
            <a:chExt cx="1104" cy="288"/>
          </a:xfrm>
        </p:grpSpPr>
        <p:sp>
          <p:nvSpPr>
            <p:cNvPr id="165938" name="Text Box 50"/>
            <p:cNvSpPr txBox="1">
              <a:spLocks noChangeArrowheads="1"/>
            </p:cNvSpPr>
            <p:nvPr/>
          </p:nvSpPr>
          <p:spPr bwMode="auto">
            <a:xfrm>
              <a:off x="2592" y="1190"/>
              <a:ext cx="11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 Completed [RAD-7]</a:t>
              </a:r>
            </a:p>
          </p:txBody>
        </p:sp>
        <p:sp>
          <p:nvSpPr>
            <p:cNvPr id="165953" name="Line 65"/>
            <p:cNvSpPr>
              <a:spLocks noChangeShapeType="1"/>
            </p:cNvSpPr>
            <p:nvPr/>
          </p:nvSpPr>
          <p:spPr bwMode="auto">
            <a:xfrm flipH="1">
              <a:off x="2592" y="1152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4114800" y="2941638"/>
            <a:ext cx="1600200" cy="396875"/>
            <a:chOff x="2592" y="1853"/>
            <a:chExt cx="1008" cy="250"/>
          </a:xfrm>
        </p:grpSpPr>
        <p:sp>
          <p:nvSpPr>
            <p:cNvPr id="165959" name="Text Box 71"/>
            <p:cNvSpPr txBox="1">
              <a:spLocks noChangeArrowheads="1"/>
            </p:cNvSpPr>
            <p:nvPr/>
          </p:nvSpPr>
          <p:spPr bwMode="auto">
            <a:xfrm>
              <a:off x="2784" y="1853"/>
              <a:ext cx="7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 Update/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Merge [RAD-12]</a:t>
              </a:r>
            </a:p>
          </p:txBody>
        </p:sp>
        <p:sp>
          <p:nvSpPr>
            <p:cNvPr id="165960" name="Line 72"/>
            <p:cNvSpPr>
              <a:spLocks noChangeShapeType="1"/>
            </p:cNvSpPr>
            <p:nvPr/>
          </p:nvSpPr>
          <p:spPr bwMode="auto">
            <a:xfrm>
              <a:off x="2592" y="1853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6019800" y="3140075"/>
            <a:ext cx="1462088" cy="676275"/>
            <a:chOff x="2640" y="2832"/>
            <a:chExt cx="1127" cy="426"/>
          </a:xfrm>
        </p:grpSpPr>
        <p:sp>
          <p:nvSpPr>
            <p:cNvPr id="165963" name="Freeform 75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5964" name="Text Box 76"/>
            <p:cNvSpPr txBox="1">
              <a:spLocks noChangeArrowheads="1"/>
            </p:cNvSpPr>
            <p:nvPr/>
          </p:nvSpPr>
          <p:spPr bwMode="auto">
            <a:xfrm>
              <a:off x="2890" y="2851"/>
              <a:ext cx="87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Perform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Reconciliation</a:t>
              </a:r>
            </a:p>
          </p:txBody>
        </p:sp>
      </p:grpSp>
      <p:sp>
        <p:nvSpPr>
          <p:cNvPr id="165965" name="Rectangle 77"/>
          <p:cNvSpPr>
            <a:spLocks noChangeArrowheads="1"/>
          </p:cNvSpPr>
          <p:nvPr/>
        </p:nvSpPr>
        <p:spPr bwMode="auto">
          <a:xfrm>
            <a:off x="5715000" y="4038600"/>
            <a:ext cx="304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5966" name="Rectangle 78"/>
          <p:cNvSpPr>
            <a:spLocks noChangeArrowheads="1"/>
          </p:cNvSpPr>
          <p:nvPr/>
        </p:nvSpPr>
        <p:spPr bwMode="auto">
          <a:xfrm>
            <a:off x="5715000" y="5410200"/>
            <a:ext cx="304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79"/>
          <p:cNvGrpSpPr>
            <a:grpSpLocks/>
          </p:cNvGrpSpPr>
          <p:nvPr/>
        </p:nvGrpSpPr>
        <p:grpSpPr bwMode="auto">
          <a:xfrm>
            <a:off x="6019800" y="4292600"/>
            <a:ext cx="1677988" cy="584200"/>
            <a:chOff x="3744" y="1056"/>
            <a:chExt cx="1113" cy="368"/>
          </a:xfrm>
        </p:grpSpPr>
        <p:sp>
          <p:nvSpPr>
            <p:cNvPr id="165968" name="Line 80"/>
            <p:cNvSpPr>
              <a:spLocks noChangeShapeType="1"/>
            </p:cNvSpPr>
            <p:nvPr/>
          </p:nvSpPr>
          <p:spPr bwMode="auto">
            <a:xfrm flipH="1">
              <a:off x="3744" y="105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69" name="Text Box 81"/>
            <p:cNvSpPr txBox="1">
              <a:spLocks noChangeArrowheads="1"/>
            </p:cNvSpPr>
            <p:nvPr/>
          </p:nvSpPr>
          <p:spPr bwMode="auto">
            <a:xfrm>
              <a:off x="3750" y="1078"/>
              <a:ext cx="110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Original Patient Data</a:t>
              </a:r>
            </a:p>
          </p:txBody>
        </p:sp>
      </p:grpSp>
      <p:grpSp>
        <p:nvGrpSpPr>
          <p:cNvPr id="11" name="Group 82"/>
          <p:cNvGrpSpPr>
            <a:grpSpLocks/>
          </p:cNvGrpSpPr>
          <p:nvPr/>
        </p:nvGrpSpPr>
        <p:grpSpPr bwMode="auto">
          <a:xfrm>
            <a:off x="4114800" y="4292600"/>
            <a:ext cx="1677988" cy="584200"/>
            <a:chOff x="3744" y="1056"/>
            <a:chExt cx="1113" cy="368"/>
          </a:xfrm>
        </p:grpSpPr>
        <p:sp>
          <p:nvSpPr>
            <p:cNvPr id="165971" name="Line 83"/>
            <p:cNvSpPr>
              <a:spLocks noChangeShapeType="1"/>
            </p:cNvSpPr>
            <p:nvPr/>
          </p:nvSpPr>
          <p:spPr bwMode="auto">
            <a:xfrm flipH="1">
              <a:off x="3744" y="105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972" name="Text Box 84"/>
            <p:cNvSpPr txBox="1">
              <a:spLocks noChangeArrowheads="1"/>
            </p:cNvSpPr>
            <p:nvPr/>
          </p:nvSpPr>
          <p:spPr bwMode="auto">
            <a:xfrm>
              <a:off x="3750" y="1078"/>
              <a:ext cx="1107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Modality Procedure Step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Completed [RAD-7]</a:t>
              </a:r>
            </a:p>
            <a:p>
              <a:r>
                <a:rPr lang="en-US" altLang="zh-CN" sz="10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Original Patient Data</a:t>
              </a:r>
            </a:p>
          </p:txBody>
        </p:sp>
      </p:grpSp>
      <p:grpSp>
        <p:nvGrpSpPr>
          <p:cNvPr id="12" name="Group 89"/>
          <p:cNvGrpSpPr>
            <a:grpSpLocks/>
          </p:cNvGrpSpPr>
          <p:nvPr/>
        </p:nvGrpSpPr>
        <p:grpSpPr bwMode="auto">
          <a:xfrm>
            <a:off x="6019800" y="5654675"/>
            <a:ext cx="1462088" cy="676275"/>
            <a:chOff x="2640" y="2832"/>
            <a:chExt cx="1127" cy="426"/>
          </a:xfrm>
        </p:grpSpPr>
        <p:sp>
          <p:nvSpPr>
            <p:cNvPr id="165978" name="Freeform 90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5979" name="Text Box 91"/>
            <p:cNvSpPr txBox="1">
              <a:spLocks noChangeArrowheads="1"/>
            </p:cNvSpPr>
            <p:nvPr/>
          </p:nvSpPr>
          <p:spPr bwMode="auto">
            <a:xfrm>
              <a:off x="2890" y="2851"/>
              <a:ext cx="87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Perform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Patient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Reconciliation</a:t>
              </a:r>
            </a:p>
          </p:txBody>
        </p:sp>
      </p:grpSp>
      <p:grpSp>
        <p:nvGrpSpPr>
          <p:cNvPr id="13" name="Group 92"/>
          <p:cNvGrpSpPr>
            <a:grpSpLocks/>
          </p:cNvGrpSpPr>
          <p:nvPr/>
        </p:nvGrpSpPr>
        <p:grpSpPr bwMode="auto">
          <a:xfrm>
            <a:off x="7924800" y="3886200"/>
            <a:ext cx="1263650" cy="676275"/>
            <a:chOff x="2640" y="2832"/>
            <a:chExt cx="933" cy="426"/>
          </a:xfrm>
        </p:grpSpPr>
        <p:sp>
          <p:nvSpPr>
            <p:cNvPr id="165981" name="Freeform 93"/>
            <p:cNvSpPr>
              <a:spLocks/>
            </p:cNvSpPr>
            <p:nvPr/>
          </p:nvSpPr>
          <p:spPr bwMode="auto">
            <a:xfrm>
              <a:off x="2640" y="2832"/>
              <a:ext cx="28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  <a:cxn ang="0">
                  <a:pos x="0" y="336"/>
                </a:cxn>
              </a:cxnLst>
              <a:rect l="0" t="0" r="r" b="b"/>
              <a:pathLst>
                <a:path w="288" h="336">
                  <a:moveTo>
                    <a:pt x="0" y="0"/>
                  </a:moveTo>
                  <a:cubicBezTo>
                    <a:pt x="144" y="68"/>
                    <a:pt x="288" y="136"/>
                    <a:pt x="288" y="192"/>
                  </a:cubicBezTo>
                  <a:cubicBezTo>
                    <a:pt x="288" y="248"/>
                    <a:pt x="48" y="312"/>
                    <a:pt x="0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5982" name="Text Box 94"/>
            <p:cNvSpPr txBox="1">
              <a:spLocks noChangeArrowheads="1"/>
            </p:cNvSpPr>
            <p:nvPr/>
          </p:nvSpPr>
          <p:spPr bwMode="auto">
            <a:xfrm>
              <a:off x="2890" y="2851"/>
              <a:ext cx="68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Perform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Acquisition</a:t>
              </a:r>
            </a:p>
            <a:p>
              <a:r>
                <a:rPr lang="en-US" altLang="zh-CN" sz="1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(Append)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153400" cy="838200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 smtClean="0">
                <a:solidFill>
                  <a:schemeClr val="tx2"/>
                </a:solidFill>
                <a:ea typeface="宋体" pitchFamily="2" charset="-122"/>
              </a:rPr>
              <a:t>重点提示</a:t>
            </a:r>
            <a:endParaRPr kumimoji="0" lang="en-US" altLang="zh-CN" sz="2800" b="1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457200" y="1460500"/>
            <a:ext cx="8458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用临时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旧的患者信息生成工作列表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MOD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使用临时</a:t>
            </a: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旧的患者信息完成检查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ADT, OP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不需整合患者信息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OF, 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需要整合患者信息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IM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上的患者信息整合可能发生多次</a:t>
            </a:r>
            <a:endParaRPr lang="en-US" altLang="zh-CN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6"/>
          <p:cNvGrpSpPr>
            <a:grpSpLocks/>
          </p:cNvGrpSpPr>
          <p:nvPr/>
        </p:nvGrpSpPr>
        <p:grpSpPr bwMode="auto">
          <a:xfrm>
            <a:off x="6327775" y="4953000"/>
            <a:ext cx="1901825" cy="712788"/>
            <a:chOff x="3984" y="2702"/>
            <a:chExt cx="1198" cy="449"/>
          </a:xfrm>
        </p:grpSpPr>
        <p:sp>
          <p:nvSpPr>
            <p:cNvPr id="94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6" name="Text Box 150"/>
            <p:cNvSpPr txBox="1">
              <a:spLocks noChangeArrowheads="1"/>
            </p:cNvSpPr>
            <p:nvPr/>
          </p:nvSpPr>
          <p:spPr bwMode="auto">
            <a:xfrm>
              <a:off x="3984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97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3" name="Group 180"/>
          <p:cNvGrpSpPr>
            <a:grpSpLocks/>
          </p:cNvGrpSpPr>
          <p:nvPr/>
        </p:nvGrpSpPr>
        <p:grpSpPr bwMode="auto">
          <a:xfrm>
            <a:off x="4343400" y="4164013"/>
            <a:ext cx="1752600" cy="636587"/>
            <a:chOff x="2736" y="3775"/>
            <a:chExt cx="1104" cy="401"/>
          </a:xfrm>
        </p:grpSpPr>
        <p:sp>
          <p:nvSpPr>
            <p:cNvPr id="225447" name="Line 167"/>
            <p:cNvSpPr>
              <a:spLocks noChangeShapeType="1"/>
            </p:cNvSpPr>
            <p:nvPr/>
          </p:nvSpPr>
          <p:spPr bwMode="auto">
            <a:xfrm>
              <a:off x="2736" y="39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8" name="Line 168"/>
            <p:cNvSpPr>
              <a:spLocks noChangeShapeType="1"/>
            </p:cNvSpPr>
            <p:nvPr/>
          </p:nvSpPr>
          <p:spPr bwMode="auto">
            <a:xfrm>
              <a:off x="2736" y="403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9" name="Text Box 169"/>
            <p:cNvSpPr txBox="1">
              <a:spLocks noChangeArrowheads="1"/>
            </p:cNvSpPr>
            <p:nvPr/>
          </p:nvSpPr>
          <p:spPr bwMode="auto">
            <a:xfrm>
              <a:off x="3046" y="377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50" name="Text Box 170"/>
            <p:cNvSpPr txBox="1">
              <a:spLocks noChangeArrowheads="1"/>
            </p:cNvSpPr>
            <p:nvPr/>
          </p:nvSpPr>
          <p:spPr bwMode="auto">
            <a:xfrm>
              <a:off x="3046" y="400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338" name="Text Box 58"/>
          <p:cNvSpPr txBox="1">
            <a:spLocks noChangeArrowheads="1"/>
          </p:cNvSpPr>
          <p:nvPr/>
        </p:nvSpPr>
        <p:spPr bwMode="auto">
          <a:xfrm>
            <a:off x="76200" y="249238"/>
            <a:ext cx="600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ADT</a:t>
            </a:r>
          </a:p>
        </p:txBody>
      </p:sp>
      <p:sp>
        <p:nvSpPr>
          <p:cNvPr id="225339" name="Text Box 59"/>
          <p:cNvSpPr txBox="1">
            <a:spLocks noChangeArrowheads="1"/>
          </p:cNvSpPr>
          <p:nvPr/>
        </p:nvSpPr>
        <p:spPr bwMode="auto">
          <a:xfrm>
            <a:off x="7720013" y="968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Acquisition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Modality</a:t>
            </a:r>
          </a:p>
        </p:txBody>
      </p:sp>
      <p:sp>
        <p:nvSpPr>
          <p:cNvPr id="225341" name="Text Box 61"/>
          <p:cNvSpPr txBox="1">
            <a:spLocks noChangeArrowheads="1"/>
          </p:cNvSpPr>
          <p:nvPr/>
        </p:nvSpPr>
        <p:spPr bwMode="auto">
          <a:xfrm>
            <a:off x="3594100" y="96838"/>
            <a:ext cx="1282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DSS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Filler</a:t>
            </a:r>
          </a:p>
        </p:txBody>
      </p:sp>
      <p:sp>
        <p:nvSpPr>
          <p:cNvPr id="225342" name="Text Box 62"/>
          <p:cNvSpPr txBox="1">
            <a:spLocks noChangeArrowheads="1"/>
          </p:cNvSpPr>
          <p:nvPr/>
        </p:nvSpPr>
        <p:spPr bwMode="auto">
          <a:xfrm>
            <a:off x="1860550" y="96838"/>
            <a:ext cx="7953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Order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Placer</a:t>
            </a:r>
          </a:p>
        </p:txBody>
      </p:sp>
      <p:sp>
        <p:nvSpPr>
          <p:cNvPr id="225343" name="Line 63"/>
          <p:cNvSpPr>
            <a:spLocks noChangeShapeType="1"/>
          </p:cNvSpPr>
          <p:nvPr/>
        </p:nvSpPr>
        <p:spPr bwMode="auto">
          <a:xfrm>
            <a:off x="457200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4" name="Line 64"/>
          <p:cNvSpPr>
            <a:spLocks noChangeShapeType="1"/>
          </p:cNvSpPr>
          <p:nvPr/>
        </p:nvSpPr>
        <p:spPr bwMode="auto">
          <a:xfrm>
            <a:off x="2266950" y="706438"/>
            <a:ext cx="1905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5" name="Line 65"/>
          <p:cNvSpPr>
            <a:spLocks noChangeShapeType="1"/>
          </p:cNvSpPr>
          <p:nvPr/>
        </p:nvSpPr>
        <p:spPr bwMode="auto">
          <a:xfrm flipH="1">
            <a:off x="4173538" y="706438"/>
            <a:ext cx="46037" cy="61515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47" name="Line 67"/>
          <p:cNvSpPr>
            <a:spLocks noChangeShapeType="1"/>
          </p:cNvSpPr>
          <p:nvPr/>
        </p:nvSpPr>
        <p:spPr bwMode="auto">
          <a:xfrm>
            <a:off x="8283575" y="706438"/>
            <a:ext cx="0" cy="59436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53" name="Rectangle 73"/>
          <p:cNvSpPr>
            <a:spLocks noChangeArrowheads="1"/>
          </p:cNvSpPr>
          <p:nvPr/>
        </p:nvSpPr>
        <p:spPr bwMode="auto">
          <a:xfrm>
            <a:off x="4051300" y="10937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54" name="Rectangle 74"/>
          <p:cNvSpPr>
            <a:spLocks noChangeArrowheads="1"/>
          </p:cNvSpPr>
          <p:nvPr/>
        </p:nvSpPr>
        <p:spPr bwMode="auto">
          <a:xfrm>
            <a:off x="8153400" y="10937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75" name="Text Box 95"/>
          <p:cNvSpPr txBox="1">
            <a:spLocks noChangeArrowheads="1"/>
          </p:cNvSpPr>
          <p:nvPr/>
        </p:nvSpPr>
        <p:spPr bwMode="auto">
          <a:xfrm>
            <a:off x="5838825" y="762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Image </a:t>
            </a:r>
          </a:p>
          <a:p>
            <a:pPr algn="ctr"/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Manager</a:t>
            </a:r>
          </a:p>
        </p:txBody>
      </p:sp>
      <p:sp>
        <p:nvSpPr>
          <p:cNvPr id="225376" name="Line 96"/>
          <p:cNvSpPr>
            <a:spLocks noChangeShapeType="1"/>
          </p:cNvSpPr>
          <p:nvPr/>
        </p:nvSpPr>
        <p:spPr bwMode="auto">
          <a:xfrm flipH="1">
            <a:off x="6219825" y="685800"/>
            <a:ext cx="42863" cy="5964238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81" name="Rectangle 101"/>
          <p:cNvSpPr>
            <a:spLocks noChangeArrowheads="1"/>
          </p:cNvSpPr>
          <p:nvPr/>
        </p:nvSpPr>
        <p:spPr bwMode="auto">
          <a:xfrm>
            <a:off x="6067425" y="1905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2" name="Rectangle 102"/>
          <p:cNvSpPr>
            <a:spLocks noChangeArrowheads="1"/>
          </p:cNvSpPr>
          <p:nvPr/>
        </p:nvSpPr>
        <p:spPr bwMode="auto">
          <a:xfrm>
            <a:off x="8131175" y="19050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89" name="Rectangle 109"/>
          <p:cNvSpPr>
            <a:spLocks noChangeArrowheads="1"/>
          </p:cNvSpPr>
          <p:nvPr/>
        </p:nvSpPr>
        <p:spPr bwMode="auto">
          <a:xfrm>
            <a:off x="304800" y="2590800"/>
            <a:ext cx="304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3" name="Rectangle 113"/>
          <p:cNvSpPr>
            <a:spLocks noChangeArrowheads="1"/>
          </p:cNvSpPr>
          <p:nvPr/>
        </p:nvSpPr>
        <p:spPr bwMode="auto">
          <a:xfrm>
            <a:off x="4038600" y="34290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98" name="Rectangle 118"/>
          <p:cNvSpPr>
            <a:spLocks noChangeArrowheads="1"/>
          </p:cNvSpPr>
          <p:nvPr/>
        </p:nvSpPr>
        <p:spPr bwMode="auto">
          <a:xfrm>
            <a:off x="4038600" y="19319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400" name="Rectangle 120"/>
          <p:cNvSpPr>
            <a:spLocks noChangeArrowheads="1"/>
          </p:cNvSpPr>
          <p:nvPr/>
        </p:nvSpPr>
        <p:spPr bwMode="auto">
          <a:xfrm>
            <a:off x="6067425" y="4267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" name="Group 175"/>
          <p:cNvGrpSpPr>
            <a:grpSpLocks/>
          </p:cNvGrpSpPr>
          <p:nvPr/>
        </p:nvGrpSpPr>
        <p:grpSpPr bwMode="auto">
          <a:xfrm>
            <a:off x="4343400" y="990600"/>
            <a:ext cx="3810000" cy="636588"/>
            <a:chOff x="2736" y="2191"/>
            <a:chExt cx="2400" cy="401"/>
          </a:xfrm>
        </p:grpSpPr>
        <p:sp>
          <p:nvSpPr>
            <p:cNvPr id="225424" name="Line 144"/>
            <p:cNvSpPr>
              <a:spLocks noChangeShapeType="1"/>
            </p:cNvSpPr>
            <p:nvPr/>
          </p:nvSpPr>
          <p:spPr bwMode="auto">
            <a:xfrm>
              <a:off x="2736" y="2448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5" name="Line 145"/>
            <p:cNvSpPr>
              <a:spLocks noChangeShapeType="1"/>
            </p:cNvSpPr>
            <p:nvPr/>
          </p:nvSpPr>
          <p:spPr bwMode="auto">
            <a:xfrm>
              <a:off x="2736" y="2352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6" name="Text Box 146"/>
            <p:cNvSpPr txBox="1">
              <a:spLocks noChangeArrowheads="1"/>
            </p:cNvSpPr>
            <p:nvPr/>
          </p:nvSpPr>
          <p:spPr bwMode="auto">
            <a:xfrm>
              <a:off x="4271" y="2191"/>
              <a:ext cx="6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C-FIND-RQ</a:t>
              </a:r>
            </a:p>
          </p:txBody>
        </p:sp>
        <p:sp>
          <p:nvSpPr>
            <p:cNvPr id="225427" name="Text Box 147"/>
            <p:cNvSpPr txBox="1">
              <a:spLocks noChangeArrowheads="1"/>
            </p:cNvSpPr>
            <p:nvPr/>
          </p:nvSpPr>
          <p:spPr bwMode="auto">
            <a:xfrm>
              <a:off x="4271" y="2419"/>
              <a:ext cx="67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C-FIND-RSP</a:t>
              </a:r>
            </a:p>
          </p:txBody>
        </p:sp>
      </p:grpSp>
      <p:grpSp>
        <p:nvGrpSpPr>
          <p:cNvPr id="5" name="Group 176"/>
          <p:cNvGrpSpPr>
            <a:grpSpLocks/>
          </p:cNvGrpSpPr>
          <p:nvPr/>
        </p:nvGrpSpPr>
        <p:grpSpPr bwMode="auto">
          <a:xfrm>
            <a:off x="6400800" y="1801813"/>
            <a:ext cx="1825625" cy="712787"/>
            <a:chOff x="4032" y="2702"/>
            <a:chExt cx="1150" cy="449"/>
          </a:xfrm>
        </p:grpSpPr>
        <p:sp>
          <p:nvSpPr>
            <p:cNvPr id="225428" name="Line 148"/>
            <p:cNvSpPr>
              <a:spLocks noChangeShapeType="1"/>
            </p:cNvSpPr>
            <p:nvPr/>
          </p:nvSpPr>
          <p:spPr bwMode="auto">
            <a:xfrm>
              <a:off x="4032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29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0" name="Text Box 150"/>
            <p:cNvSpPr txBox="1">
              <a:spLocks noChangeArrowheads="1"/>
            </p:cNvSpPr>
            <p:nvPr/>
          </p:nvSpPr>
          <p:spPr bwMode="auto">
            <a:xfrm>
              <a:off x="4032" y="2702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1" name="Text Box 151"/>
            <p:cNvSpPr txBox="1">
              <a:spLocks noChangeArrowheads="1"/>
            </p:cNvSpPr>
            <p:nvPr/>
          </p:nvSpPr>
          <p:spPr bwMode="auto">
            <a:xfrm>
              <a:off x="4032" y="2978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6" name="Group 177"/>
          <p:cNvGrpSpPr>
            <a:grpSpLocks/>
          </p:cNvGrpSpPr>
          <p:nvPr/>
        </p:nvGrpSpPr>
        <p:grpSpPr bwMode="auto">
          <a:xfrm>
            <a:off x="4343400" y="1828800"/>
            <a:ext cx="1825625" cy="712788"/>
            <a:chOff x="2736" y="2719"/>
            <a:chExt cx="1150" cy="449"/>
          </a:xfrm>
        </p:grpSpPr>
        <p:sp>
          <p:nvSpPr>
            <p:cNvPr id="225432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3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4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225435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grpSp>
        <p:nvGrpSpPr>
          <p:cNvPr id="7" name="Group 178"/>
          <p:cNvGrpSpPr>
            <a:grpSpLocks/>
          </p:cNvGrpSpPr>
          <p:nvPr/>
        </p:nvGrpSpPr>
        <p:grpSpPr bwMode="auto">
          <a:xfrm>
            <a:off x="609600" y="3325813"/>
            <a:ext cx="3429000" cy="636587"/>
            <a:chOff x="384" y="2945"/>
            <a:chExt cx="960" cy="401"/>
          </a:xfrm>
        </p:grpSpPr>
        <p:sp>
          <p:nvSpPr>
            <p:cNvPr id="225438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39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440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225441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225446" name="Rectangle 166"/>
          <p:cNvSpPr>
            <a:spLocks noChangeArrowheads="1"/>
          </p:cNvSpPr>
          <p:nvPr/>
        </p:nvSpPr>
        <p:spPr bwMode="auto">
          <a:xfrm>
            <a:off x="4038600" y="4267200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" name="Rectangle 113"/>
          <p:cNvSpPr>
            <a:spLocks noChangeArrowheads="1"/>
          </p:cNvSpPr>
          <p:nvPr/>
        </p:nvSpPr>
        <p:spPr bwMode="auto">
          <a:xfrm>
            <a:off x="2133600" y="25908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8" name="Group 178"/>
          <p:cNvGrpSpPr>
            <a:grpSpLocks/>
          </p:cNvGrpSpPr>
          <p:nvPr/>
        </p:nvGrpSpPr>
        <p:grpSpPr bwMode="auto">
          <a:xfrm>
            <a:off x="609600" y="2590800"/>
            <a:ext cx="1524000" cy="636588"/>
            <a:chOff x="384" y="2945"/>
            <a:chExt cx="960" cy="401"/>
          </a:xfrm>
        </p:grpSpPr>
        <p:sp>
          <p:nvSpPr>
            <p:cNvPr id="75" name="Line 158"/>
            <p:cNvSpPr>
              <a:spLocks noChangeShapeType="1"/>
            </p:cNvSpPr>
            <p:nvPr/>
          </p:nvSpPr>
          <p:spPr bwMode="auto">
            <a:xfrm>
              <a:off x="384" y="310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Line 159"/>
            <p:cNvSpPr>
              <a:spLocks noChangeShapeType="1"/>
            </p:cNvSpPr>
            <p:nvPr/>
          </p:nvSpPr>
          <p:spPr bwMode="auto">
            <a:xfrm>
              <a:off x="384" y="320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Text Box 160"/>
            <p:cNvSpPr txBox="1">
              <a:spLocks noChangeArrowheads="1"/>
            </p:cNvSpPr>
            <p:nvPr/>
          </p:nvSpPr>
          <p:spPr bwMode="auto">
            <a:xfrm>
              <a:off x="576" y="2945"/>
              <a:ext cx="5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ADT^A08</a:t>
              </a:r>
            </a:p>
          </p:txBody>
        </p:sp>
        <p:sp>
          <p:nvSpPr>
            <p:cNvPr id="78" name="Text Box 161"/>
            <p:cNvSpPr txBox="1">
              <a:spLocks noChangeArrowheads="1"/>
            </p:cNvSpPr>
            <p:nvPr/>
          </p:nvSpPr>
          <p:spPr bwMode="auto">
            <a:xfrm>
              <a:off x="576" y="3173"/>
              <a:ext cx="5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ACK^A08</a:t>
              </a:r>
            </a:p>
          </p:txBody>
        </p:sp>
      </p:grpSp>
      <p:sp>
        <p:nvSpPr>
          <p:cNvPr id="81" name="Rectangle 101"/>
          <p:cNvSpPr>
            <a:spLocks noChangeArrowheads="1"/>
          </p:cNvSpPr>
          <p:nvPr/>
        </p:nvSpPr>
        <p:spPr bwMode="auto">
          <a:xfrm>
            <a:off x="6067425" y="50561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6" name="Rectangle 102"/>
          <p:cNvSpPr>
            <a:spLocks noChangeArrowheads="1"/>
          </p:cNvSpPr>
          <p:nvPr/>
        </p:nvSpPr>
        <p:spPr bwMode="auto">
          <a:xfrm>
            <a:off x="8131175" y="5056188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1" name="Rectangle 118"/>
          <p:cNvSpPr>
            <a:spLocks noChangeArrowheads="1"/>
          </p:cNvSpPr>
          <p:nvPr/>
        </p:nvSpPr>
        <p:spPr bwMode="auto">
          <a:xfrm>
            <a:off x="4038600" y="50831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" name="Group 177"/>
          <p:cNvGrpSpPr>
            <a:grpSpLocks/>
          </p:cNvGrpSpPr>
          <p:nvPr/>
        </p:nvGrpSpPr>
        <p:grpSpPr bwMode="auto">
          <a:xfrm>
            <a:off x="4343400" y="4979988"/>
            <a:ext cx="1825625" cy="712787"/>
            <a:chOff x="2736" y="2719"/>
            <a:chExt cx="1150" cy="449"/>
          </a:xfrm>
        </p:grpSpPr>
        <p:sp>
          <p:nvSpPr>
            <p:cNvPr id="99" name="Line 152"/>
            <p:cNvSpPr>
              <a:spLocks noChangeShapeType="1"/>
            </p:cNvSpPr>
            <p:nvPr/>
          </p:nvSpPr>
          <p:spPr bwMode="auto">
            <a:xfrm>
              <a:off x="2736" y="288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Line 153"/>
            <p:cNvSpPr>
              <a:spLocks noChangeShapeType="1"/>
            </p:cNvSpPr>
            <p:nvPr/>
          </p:nvSpPr>
          <p:spPr bwMode="auto">
            <a:xfrm>
              <a:off x="273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Text Box 154"/>
            <p:cNvSpPr txBox="1">
              <a:spLocks noChangeArrowheads="1"/>
            </p:cNvSpPr>
            <p:nvPr/>
          </p:nvSpPr>
          <p:spPr bwMode="auto">
            <a:xfrm>
              <a:off x="2736" y="2719"/>
              <a:ext cx="109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RQ</a:t>
              </a:r>
            </a:p>
          </p:txBody>
        </p:sp>
        <p:sp>
          <p:nvSpPr>
            <p:cNvPr id="102" name="Text Box 155"/>
            <p:cNvSpPr txBox="1">
              <a:spLocks noChangeArrowheads="1"/>
            </p:cNvSpPr>
            <p:nvPr/>
          </p:nvSpPr>
          <p:spPr bwMode="auto">
            <a:xfrm>
              <a:off x="2736" y="2995"/>
              <a:ext cx="115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N-CREATE/N-SET RSP</a:t>
              </a:r>
            </a:p>
          </p:txBody>
        </p:sp>
      </p:grpSp>
      <p:sp>
        <p:nvSpPr>
          <p:cNvPr id="103" name="Rectangle 101"/>
          <p:cNvSpPr>
            <a:spLocks noChangeArrowheads="1"/>
          </p:cNvSpPr>
          <p:nvPr/>
        </p:nvSpPr>
        <p:spPr bwMode="auto">
          <a:xfrm>
            <a:off x="6096000" y="59213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" name="Rectangle 102"/>
          <p:cNvSpPr>
            <a:spLocks noChangeArrowheads="1"/>
          </p:cNvSpPr>
          <p:nvPr/>
        </p:nvSpPr>
        <p:spPr bwMode="auto">
          <a:xfrm>
            <a:off x="8153400" y="5921375"/>
            <a:ext cx="304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0" name="Group 176"/>
          <p:cNvGrpSpPr>
            <a:grpSpLocks/>
          </p:cNvGrpSpPr>
          <p:nvPr/>
        </p:nvGrpSpPr>
        <p:grpSpPr bwMode="auto">
          <a:xfrm>
            <a:off x="6400800" y="5818188"/>
            <a:ext cx="1774825" cy="714375"/>
            <a:chOff x="4018" y="2702"/>
            <a:chExt cx="1118" cy="450"/>
          </a:xfrm>
        </p:grpSpPr>
        <p:sp>
          <p:nvSpPr>
            <p:cNvPr id="106" name="Line 148"/>
            <p:cNvSpPr>
              <a:spLocks noChangeShapeType="1"/>
            </p:cNvSpPr>
            <p:nvPr/>
          </p:nvSpPr>
          <p:spPr bwMode="auto">
            <a:xfrm>
              <a:off x="4018" y="2863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" name="Line 149"/>
            <p:cNvSpPr>
              <a:spLocks noChangeShapeType="1"/>
            </p:cNvSpPr>
            <p:nvPr/>
          </p:nvSpPr>
          <p:spPr bwMode="auto">
            <a:xfrm>
              <a:off x="4032" y="2959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" name="Text Box 150"/>
            <p:cNvSpPr txBox="1">
              <a:spLocks noChangeArrowheads="1"/>
            </p:cNvSpPr>
            <p:nvPr/>
          </p:nvSpPr>
          <p:spPr bwMode="auto">
            <a:xfrm>
              <a:off x="4255" y="2702"/>
              <a:ext cx="7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 RQ</a:t>
              </a:r>
            </a:p>
          </p:txBody>
        </p:sp>
        <p:sp>
          <p:nvSpPr>
            <p:cNvPr id="109" name="Text Box 151"/>
            <p:cNvSpPr txBox="1">
              <a:spLocks noChangeArrowheads="1"/>
            </p:cNvSpPr>
            <p:nvPr/>
          </p:nvSpPr>
          <p:spPr bwMode="auto">
            <a:xfrm>
              <a:off x="4249" y="2978"/>
              <a:ext cx="77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C-STORE RSP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94" name="Group 50"/>
          <p:cNvGraphicFramePr>
            <a:graphicFrameLocks noGrp="1"/>
          </p:cNvGraphicFramePr>
          <p:nvPr/>
        </p:nvGraphicFramePr>
        <p:xfrm>
          <a:off x="457200" y="1143000"/>
          <a:ext cx="8305800" cy="4602162"/>
        </p:xfrm>
        <a:graphic>
          <a:graphicData uri="http://schemas.openxmlformats.org/drawingml/2006/table">
            <a:tbl>
              <a:tblPr/>
              <a:tblGrid>
                <a:gridCol w="2311400"/>
                <a:gridCol w="5994400"/>
              </a:tblGrid>
              <a:tr h="41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Actors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Transactions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ADT Patient Registration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Update [RAD-12]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1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Order Placer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Update [RAD-12]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DSS / Order Filler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Update [RAD-12]                                              Procedure Update [RAD-13]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Modality </a:t>
                      </a:r>
                      <a:r>
                        <a:rPr kumimoji="0" 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Worklist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 [RAD-5]                                Image Availability Query [RAD-11]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Acquisition Modality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Modality Worklist [RAD-5]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3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Image Manager / Image Archive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Update [RAD-12]                                              Procedure Update [RAD-13]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Procedure Step In Progress [RAD-6]          Modality Process Step Complete [RAD-7]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Image [RAD-14]                                                 Retrieve Image [RAD-16]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Image Availability Query [RAD-11]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5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Performed Procedure Step Manager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Modality Process Step In Progress [RAD-6]              Modality Process Step Complete [RAD-7]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Report Manager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Patient Update [RAD-12]                                              Procedure Update [RAD-13]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Report [RAD-26]                                                Retrieve Report [RAD-27]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Query Report </a:t>
                      </a:r>
                      <a:r>
                        <a:rPr kumimoji="0" 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worklist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 W3" charset="-128"/>
                        </a:rPr>
                        <a:t> [RAD-46]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b="1" smtClean="0">
                <a:solidFill>
                  <a:srgbClr val="FFAE0D"/>
                </a:solidFill>
                <a:ea typeface="宋体" pitchFamily="2" charset="-122"/>
              </a:rPr>
              <a:t>SWF - </a:t>
            </a:r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预约工作流</a:t>
            </a:r>
          </a:p>
        </p:txBody>
      </p:sp>
      <p:sp>
        <p:nvSpPr>
          <p:cNvPr id="93199" name="Text Box 15"/>
          <p:cNvSpPr txBox="1">
            <a:spLocks noChangeArrowheads="1"/>
          </p:cNvSpPr>
          <p:nvPr/>
        </p:nvSpPr>
        <p:spPr bwMode="auto">
          <a:xfrm>
            <a:off x="381000" y="1676400"/>
            <a:ext cx="8443913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定义了从预约检查到图像获取、图像显示以及诊断的</a:t>
            </a:r>
          </a:p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整个流程。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是放射科的基本工作流程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.</a:t>
            </a: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endParaRPr lang="en-US" altLang="zh-CN" sz="280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检查预约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检查执行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Helv"/>
              </a:rPr>
              <a:t>图像显示</a:t>
            </a:r>
            <a:endParaRPr lang="en-US" altLang="zh-CN" sz="2800">
              <a:effectLst>
                <a:outerShdw blurRad="38100" dist="38100" dir="2700000" algn="tl">
                  <a:srgbClr val="000000"/>
                </a:outerShdw>
              </a:effectLst>
              <a:latin typeface="Helv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</a:t>
            </a:r>
            <a:r>
              <a:rPr lang="zh-CN" altLang="en-US">
                <a:ea typeface="宋体" charset="-122"/>
              </a:rPr>
              <a:t>含义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C</a:t>
            </a:r>
            <a:r>
              <a:rPr kumimoji="1" lang="en-US" altLang="zh-TW">
                <a:effectLst/>
                <a:ea typeface="PMingLiU" pitchFamily="18" charset="-120"/>
              </a:rPr>
              <a:t>onsistent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P</a:t>
            </a:r>
            <a:r>
              <a:rPr kumimoji="1" lang="en-US" altLang="zh-TW">
                <a:effectLst/>
                <a:ea typeface="PMingLiU" pitchFamily="18" charset="-120"/>
              </a:rPr>
              <a:t>resentation of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I</a:t>
            </a:r>
            <a:r>
              <a:rPr kumimoji="1" lang="en-US" altLang="zh-TW">
                <a:effectLst/>
                <a:ea typeface="PMingLiU" pitchFamily="18" charset="-120"/>
              </a:rPr>
              <a:t>mages</a:t>
            </a:r>
            <a:r>
              <a:rPr kumimoji="1" lang="en-US" altLang="zh-CN">
                <a:effectLst/>
                <a:ea typeface="宋体" charset="-122"/>
              </a:rPr>
              <a:t>(</a:t>
            </a:r>
            <a:r>
              <a:rPr kumimoji="1" lang="zh-CN" altLang="en-US">
                <a:effectLst/>
                <a:ea typeface="宋体" charset="-122"/>
              </a:rPr>
              <a:t>图像显示一致性）</a:t>
            </a:r>
            <a:endParaRPr lang="zh-CN" altLang="en-US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ea typeface="宋体" charset="-122"/>
              </a:rPr>
              <a:t>保证诊断图像在影像设备、影像后处理工作站、影像阅片工作站上的一致性显示</a:t>
            </a:r>
          </a:p>
          <a:p>
            <a:pPr>
              <a:lnSpc>
                <a:spcPct val="90000"/>
              </a:lnSpc>
            </a:pPr>
            <a:r>
              <a:rPr lang="zh-CN" altLang="en-US">
                <a:ea typeface="宋体" charset="-122"/>
              </a:rPr>
              <a:t>保证胶片打印的一致性显示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宋体" charset="-122"/>
              </a:rPr>
              <a:t>DICOM</a:t>
            </a:r>
            <a:r>
              <a:rPr lang="zh-CN" altLang="en-US">
                <a:ea typeface="宋体" charset="-122"/>
              </a:rPr>
              <a:t>图像显示不同于一般图像显示，如</a:t>
            </a:r>
            <a:r>
              <a:rPr lang="en-US" altLang="zh-CN">
                <a:ea typeface="宋体" charset="-122"/>
              </a:rPr>
              <a:t>BMP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JPEG</a:t>
            </a:r>
            <a:r>
              <a:rPr lang="zh-CN" altLang="en-US">
                <a:ea typeface="宋体" charset="-122"/>
              </a:rPr>
              <a:t>等，灰度图像</a:t>
            </a:r>
            <a:r>
              <a:rPr lang="en-US" altLang="zh-CN">
                <a:ea typeface="宋体" charset="-122"/>
              </a:rPr>
              <a:t>DICOM</a:t>
            </a:r>
            <a:r>
              <a:rPr lang="zh-CN" altLang="en-US">
                <a:ea typeface="宋体" charset="-122"/>
              </a:rPr>
              <a:t>像素代表的是影像设备的测量值，非最终显示图像灰度，需要指定显示参数，才能正确显示、一致性显示</a:t>
            </a:r>
          </a:p>
          <a:p>
            <a:pPr>
              <a:lnSpc>
                <a:spcPct val="90000"/>
              </a:lnSpc>
            </a:pPr>
            <a:endParaRPr lang="zh-CN" altLang="en-US"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457200" y="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显示一致（软拷贝）</a:t>
            </a:r>
          </a:p>
        </p:txBody>
      </p:sp>
      <p:sp>
        <p:nvSpPr>
          <p:cNvPr id="471043" name="AutoShape 3"/>
          <p:cNvSpPr>
            <a:spLocks noChangeArrowheads="1"/>
          </p:cNvSpPr>
          <p:nvPr/>
        </p:nvSpPr>
        <p:spPr bwMode="auto">
          <a:xfrm>
            <a:off x="2209800" y="5791200"/>
            <a:ext cx="40386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9270332 h 21600"/>
              <a:gd name="T4" fmla="*/ 2147483647 w 21600"/>
              <a:gd name="T5" fmla="*/ 118540664 h 21600"/>
              <a:gd name="T6" fmla="*/ 2147483647 w 21600"/>
              <a:gd name="T7" fmla="*/ 5927033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20601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602" y="0"/>
                </a:moveTo>
                <a:lnTo>
                  <a:pt x="19602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9602" y="16200"/>
                </a:lnTo>
                <a:lnTo>
                  <a:pt x="19602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038600" y="2028825"/>
            <a:ext cx="2362200" cy="1050925"/>
            <a:chOff x="2544" y="1086"/>
            <a:chExt cx="1488" cy="662"/>
          </a:xfrm>
        </p:grpSpPr>
        <p:sp>
          <p:nvSpPr>
            <p:cNvPr id="151559" name="AutoShape 7"/>
            <p:cNvSpPr>
              <a:spLocks noChangeArrowheads="1"/>
            </p:cNvSpPr>
            <p:nvPr/>
          </p:nvSpPr>
          <p:spPr bwMode="auto">
            <a:xfrm>
              <a:off x="2544" y="1392"/>
              <a:ext cx="1488" cy="240"/>
            </a:xfrm>
            <a:custGeom>
              <a:avLst/>
              <a:gdLst>
                <a:gd name="T0" fmla="*/ 6 w 21600"/>
                <a:gd name="T1" fmla="*/ 0 h 21600"/>
                <a:gd name="T2" fmla="*/ 0 w 21600"/>
                <a:gd name="T3" fmla="*/ 0 h 21600"/>
                <a:gd name="T4" fmla="*/ 6 w 21600"/>
                <a:gd name="T5" fmla="*/ 0 h 21600"/>
                <a:gd name="T6" fmla="*/ 7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6120 h 21600"/>
                <a:gd name="T14" fmla="*/ 20090 w 21600"/>
                <a:gd name="T15" fmla="*/ 154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8109" y="0"/>
                  </a:moveTo>
                  <a:lnTo>
                    <a:pt x="18109" y="6120"/>
                  </a:lnTo>
                  <a:lnTo>
                    <a:pt x="3375" y="6120"/>
                  </a:lnTo>
                  <a:lnTo>
                    <a:pt x="3375" y="15480"/>
                  </a:lnTo>
                  <a:lnTo>
                    <a:pt x="18109" y="15480"/>
                  </a:lnTo>
                  <a:lnTo>
                    <a:pt x="18109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120"/>
                  </a:moveTo>
                  <a:lnTo>
                    <a:pt x="1350" y="15480"/>
                  </a:lnTo>
                  <a:lnTo>
                    <a:pt x="2700" y="15480"/>
                  </a:lnTo>
                  <a:lnTo>
                    <a:pt x="2700" y="6120"/>
                  </a:lnTo>
                  <a:close/>
                </a:path>
                <a:path w="21600" h="21600">
                  <a:moveTo>
                    <a:pt x="0" y="6120"/>
                  </a:moveTo>
                  <a:lnTo>
                    <a:pt x="0" y="15480"/>
                  </a:lnTo>
                  <a:lnTo>
                    <a:pt x="675" y="15480"/>
                  </a:lnTo>
                  <a:lnTo>
                    <a:pt x="675" y="612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60" name="Text Box 8"/>
            <p:cNvSpPr txBox="1">
              <a:spLocks noChangeArrowheads="1"/>
            </p:cNvSpPr>
            <p:nvPr/>
          </p:nvSpPr>
          <p:spPr bwMode="auto">
            <a:xfrm>
              <a:off x="2592" y="1086"/>
              <a:ext cx="1363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Presentation State</a:t>
              </a:r>
            </a:p>
          </p:txBody>
        </p:sp>
        <p:sp>
          <p:nvSpPr>
            <p:cNvPr id="151561" name="Text Box 9"/>
            <p:cNvSpPr txBox="1">
              <a:spLocks noChangeArrowheads="1"/>
            </p:cNvSpPr>
            <p:nvPr/>
          </p:nvSpPr>
          <p:spPr bwMode="auto">
            <a:xfrm>
              <a:off x="2592" y="1248"/>
              <a:ext cx="116" cy="21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endParaRPr lang="en-US" altLang="ja-JP" sz="16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51562" name="Text Box 10"/>
            <p:cNvSpPr txBox="1">
              <a:spLocks noChangeArrowheads="1"/>
            </p:cNvSpPr>
            <p:nvPr/>
          </p:nvSpPr>
          <p:spPr bwMode="auto">
            <a:xfrm>
              <a:off x="2592" y="1536"/>
              <a:ext cx="116" cy="21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endParaRPr lang="en-US" altLang="ja-JP" sz="16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81000" y="4225925"/>
            <a:ext cx="1616075" cy="2174875"/>
            <a:chOff x="2016" y="1920"/>
            <a:chExt cx="1018" cy="1370"/>
          </a:xfrm>
        </p:grpSpPr>
        <p:sp>
          <p:nvSpPr>
            <p:cNvPr id="151564" name="Text Box 12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Original Image</a:t>
              </a:r>
            </a:p>
          </p:txBody>
        </p:sp>
        <p:graphicFrame>
          <p:nvGraphicFramePr>
            <p:cNvPr id="151565" name="Object 13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51208" name="Photo Editor Photo" r:id="rId4" imgW="4086795" imgH="4552381" progId="">
                <p:embed/>
              </p:oleObj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838200" y="3616325"/>
            <a:ext cx="1616075" cy="2174875"/>
            <a:chOff x="2352" y="1990"/>
            <a:chExt cx="1018" cy="1370"/>
          </a:xfrm>
        </p:grpSpPr>
        <p:graphicFrame>
          <p:nvGraphicFramePr>
            <p:cNvPr id="151567" name="Object 15"/>
            <p:cNvGraphicFramePr>
              <a:graphicFrameLocks noChangeAspect="1"/>
            </p:cNvGraphicFramePr>
            <p:nvPr/>
          </p:nvGraphicFramePr>
          <p:xfrm>
            <a:off x="2352" y="1990"/>
            <a:ext cx="1018" cy="1134"/>
          </p:xfrm>
          <a:graphic>
            <a:graphicData uri="http://schemas.openxmlformats.org/presentationml/2006/ole">
              <p:oleObj spid="_x0000_s51207" name="Photo Editor Photo" r:id="rId5" imgW="4086795" imgH="4552381" progId="">
                <p:embed/>
              </p:oleObj>
            </a:graphicData>
          </a:graphic>
        </p:graphicFrame>
        <p:sp>
          <p:nvSpPr>
            <p:cNvPr id="151568" name="Text Box 16"/>
            <p:cNvSpPr txBox="1">
              <a:spLocks noChangeArrowheads="1"/>
            </p:cNvSpPr>
            <p:nvPr/>
          </p:nvSpPr>
          <p:spPr bwMode="auto">
            <a:xfrm>
              <a:off x="2352" y="314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Window Level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95400" y="3006725"/>
            <a:ext cx="1616075" cy="2174875"/>
            <a:chOff x="2688" y="816"/>
            <a:chExt cx="1018" cy="1370"/>
          </a:xfrm>
        </p:grpSpPr>
        <p:graphicFrame>
          <p:nvGraphicFramePr>
            <p:cNvPr id="151570" name="Object 18"/>
            <p:cNvGraphicFramePr>
              <a:graphicFrameLocks noChangeAspect="1"/>
            </p:cNvGraphicFramePr>
            <p:nvPr/>
          </p:nvGraphicFramePr>
          <p:xfrm>
            <a:off x="2688" y="816"/>
            <a:ext cx="1018" cy="1134"/>
          </p:xfrm>
          <a:graphic>
            <a:graphicData uri="http://schemas.openxmlformats.org/presentationml/2006/ole">
              <p:oleObj spid="_x0000_s51206" name="Photo Editor Photo" r:id="rId6" imgW="4086795" imgH="4552381" progId="">
                <p:embed/>
              </p:oleObj>
            </a:graphicData>
          </a:graphic>
        </p:graphicFrame>
        <p:sp>
          <p:nvSpPr>
            <p:cNvPr id="151571" name="Text Box 19"/>
            <p:cNvSpPr txBox="1">
              <a:spLocks noChangeArrowheads="1"/>
            </p:cNvSpPr>
            <p:nvPr/>
          </p:nvSpPr>
          <p:spPr bwMode="auto">
            <a:xfrm>
              <a:off x="2688" y="1968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Flip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752600" y="2362200"/>
            <a:ext cx="1601788" cy="2209800"/>
            <a:chOff x="1104" y="1296"/>
            <a:chExt cx="1009" cy="1392"/>
          </a:xfrm>
        </p:grpSpPr>
        <p:graphicFrame>
          <p:nvGraphicFramePr>
            <p:cNvPr id="151573" name="Object 21"/>
            <p:cNvGraphicFramePr>
              <a:graphicFrameLocks noChangeAspect="1"/>
            </p:cNvGraphicFramePr>
            <p:nvPr/>
          </p:nvGraphicFramePr>
          <p:xfrm>
            <a:off x="1104" y="1296"/>
            <a:ext cx="1009" cy="1149"/>
          </p:xfrm>
          <a:graphic>
            <a:graphicData uri="http://schemas.openxmlformats.org/presentationml/2006/ole">
              <p:oleObj spid="_x0000_s51205" name="Photo Editor Photo" r:id="rId7" imgW="2534004" imgH="2886478" progId="">
                <p:embed/>
              </p:oleObj>
            </a:graphicData>
          </a:graphic>
        </p:graphicFrame>
        <p:sp>
          <p:nvSpPr>
            <p:cNvPr id="151574" name="Text Box 22"/>
            <p:cNvSpPr txBox="1">
              <a:spLocks noChangeArrowheads="1"/>
            </p:cNvSpPr>
            <p:nvPr/>
          </p:nvSpPr>
          <p:spPr bwMode="auto">
            <a:xfrm>
              <a:off x="1104" y="2470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Zoom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08213" y="1676400"/>
            <a:ext cx="1601787" cy="2209800"/>
            <a:chOff x="192" y="1584"/>
            <a:chExt cx="1009" cy="1392"/>
          </a:xfrm>
        </p:grpSpPr>
        <p:graphicFrame>
          <p:nvGraphicFramePr>
            <p:cNvPr id="151576" name="Object 24"/>
            <p:cNvGraphicFramePr>
              <a:graphicFrameLocks noChangeAspect="1"/>
            </p:cNvGraphicFramePr>
            <p:nvPr/>
          </p:nvGraphicFramePr>
          <p:xfrm>
            <a:off x="192" y="1584"/>
            <a:ext cx="1009" cy="1149"/>
          </p:xfrm>
          <a:graphic>
            <a:graphicData uri="http://schemas.openxmlformats.org/presentationml/2006/ole">
              <p:oleObj spid="_x0000_s51204" name="Photo Editor Photo" r:id="rId8" imgW="2534004" imgH="2886478" progId="">
                <p:embed/>
              </p:oleObj>
            </a:graphicData>
          </a:graphic>
        </p:graphicFrame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259" y="2016"/>
              <a:ext cx="413" cy="480"/>
              <a:chOff x="1527" y="1200"/>
              <a:chExt cx="413" cy="480"/>
            </a:xfrm>
          </p:grpSpPr>
          <p:sp>
            <p:nvSpPr>
              <p:cNvPr id="151578" name="Text Box 26"/>
              <p:cNvSpPr txBox="1">
                <a:spLocks noChangeArrowheads="1"/>
              </p:cNvSpPr>
              <p:nvPr/>
            </p:nvSpPr>
            <p:spPr bwMode="auto">
              <a:xfrm>
                <a:off x="1527" y="1200"/>
                <a:ext cx="413" cy="2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322263" indent="-322263" defTabSz="863600" eaLnBrk="0" hangingPunct="0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en-US" altLang="ja-JP" sz="1000" b="1">
                    <a:effectLst/>
                    <a:latin typeface="Times New Roman" pitchFamily="18" charset="0"/>
                    <a:ea typeface="MS PGothic" pitchFamily="34" charset="-128"/>
                  </a:rPr>
                  <a:t>Area Of</a:t>
                </a:r>
              </a:p>
              <a:p>
                <a:pPr marL="322263" indent="-322263" defTabSz="863600" eaLnBrk="0" hangingPunct="0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en-US" altLang="ja-JP" sz="1000" b="1">
                    <a:effectLst/>
                    <a:latin typeface="Times New Roman" pitchFamily="18" charset="0"/>
                    <a:ea typeface="MS PGothic" pitchFamily="34" charset="-128"/>
                  </a:rPr>
                  <a:t>Interest</a:t>
                </a:r>
              </a:p>
            </p:txBody>
          </p:sp>
          <p:sp>
            <p:nvSpPr>
              <p:cNvPr id="151579" name="Line 27"/>
              <p:cNvSpPr>
                <a:spLocks noChangeShapeType="1"/>
              </p:cNvSpPr>
              <p:nvPr/>
            </p:nvSpPr>
            <p:spPr bwMode="auto">
              <a:xfrm>
                <a:off x="1719" y="1488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1580" name="Text Box 28"/>
            <p:cNvSpPr txBox="1">
              <a:spLocks noChangeArrowheads="1"/>
            </p:cNvSpPr>
            <p:nvPr/>
          </p:nvSpPr>
          <p:spPr bwMode="auto">
            <a:xfrm>
              <a:off x="192" y="2758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Annotate</a:t>
              </a:r>
            </a:p>
          </p:txBody>
        </p:sp>
      </p:grpSp>
      <p:graphicFrame>
        <p:nvGraphicFramePr>
          <p:cNvPr id="471069" name="Object 29"/>
          <p:cNvGraphicFramePr>
            <a:graphicFrameLocks noChangeAspect="1"/>
          </p:cNvGraphicFramePr>
          <p:nvPr/>
        </p:nvGraphicFramePr>
        <p:xfrm>
          <a:off x="6551613" y="4616450"/>
          <a:ext cx="1601787" cy="1784350"/>
        </p:xfrm>
        <a:graphic>
          <a:graphicData uri="http://schemas.openxmlformats.org/presentationml/2006/ole">
            <p:oleObj spid="_x0000_s51202" name="Photo Editor Photo" r:id="rId9" imgW="4086795" imgH="4552381" progId="">
              <p:embed/>
            </p:oleObj>
          </a:graphicData>
        </a:graphic>
      </p:graphicFrame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6029325" y="4495800"/>
            <a:ext cx="2755900" cy="1481138"/>
            <a:chOff x="3798" y="2640"/>
            <a:chExt cx="1736" cy="933"/>
          </a:xfrm>
        </p:grpSpPr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3896" y="2640"/>
              <a:ext cx="1508" cy="782"/>
              <a:chOff x="3896" y="2640"/>
              <a:chExt cx="1508" cy="782"/>
            </a:xfrm>
          </p:grpSpPr>
          <p:sp>
            <p:nvSpPr>
              <p:cNvPr id="151584" name="Line 32"/>
              <p:cNvSpPr>
                <a:spLocks noChangeShapeType="1"/>
              </p:cNvSpPr>
              <p:nvPr/>
            </p:nvSpPr>
            <p:spPr bwMode="auto">
              <a:xfrm>
                <a:off x="3896" y="2640"/>
                <a:ext cx="1508" cy="78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585" name="Line 33"/>
              <p:cNvSpPr>
                <a:spLocks noChangeShapeType="1"/>
              </p:cNvSpPr>
              <p:nvPr/>
            </p:nvSpPr>
            <p:spPr bwMode="auto">
              <a:xfrm flipV="1">
                <a:off x="3896" y="2640"/>
                <a:ext cx="1508" cy="78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3798" y="3131"/>
              <a:ext cx="1736" cy="44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Without</a:t>
              </a:r>
            </a:p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Consistent Presentation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6019800" y="1676400"/>
            <a:ext cx="2755900" cy="2438400"/>
            <a:chOff x="3792" y="864"/>
            <a:chExt cx="1736" cy="1536"/>
          </a:xfrm>
        </p:grpSpPr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3792" y="1958"/>
              <a:ext cx="1736" cy="44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With</a:t>
              </a:r>
            </a:p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Consistent Presentation</a:t>
              </a:r>
            </a:p>
          </p:txBody>
        </p:sp>
        <p:grpSp>
          <p:nvGrpSpPr>
            <p:cNvPr id="12" name="Group 37"/>
            <p:cNvGrpSpPr>
              <a:grpSpLocks/>
            </p:cNvGrpSpPr>
            <p:nvPr/>
          </p:nvGrpSpPr>
          <p:grpSpPr bwMode="auto">
            <a:xfrm>
              <a:off x="4128" y="864"/>
              <a:ext cx="1009" cy="1149"/>
              <a:chOff x="2928" y="1824"/>
              <a:chExt cx="1009" cy="1149"/>
            </a:xfrm>
          </p:grpSpPr>
          <p:graphicFrame>
            <p:nvGraphicFramePr>
              <p:cNvPr id="151590" name="Object 38"/>
              <p:cNvGraphicFramePr>
                <a:graphicFrameLocks noChangeAspect="1"/>
              </p:cNvGraphicFramePr>
              <p:nvPr/>
            </p:nvGraphicFramePr>
            <p:xfrm>
              <a:off x="2928" y="1824"/>
              <a:ext cx="1009" cy="1149"/>
            </p:xfrm>
            <a:graphic>
              <a:graphicData uri="http://schemas.openxmlformats.org/presentationml/2006/ole">
                <p:oleObj spid="_x0000_s51203" name="Photo Editor Photo" r:id="rId10" imgW="2534004" imgH="2886478" progId="">
                  <p:embed/>
                </p:oleObj>
              </a:graphicData>
            </a:graphic>
          </p:graphicFrame>
          <p:grpSp>
            <p:nvGrpSpPr>
              <p:cNvPr id="13" name="Group 39"/>
              <p:cNvGrpSpPr>
                <a:grpSpLocks/>
              </p:cNvGrpSpPr>
              <p:nvPr/>
            </p:nvGrpSpPr>
            <p:grpSpPr bwMode="auto">
              <a:xfrm>
                <a:off x="2995" y="2256"/>
                <a:ext cx="413" cy="480"/>
                <a:chOff x="1527" y="1200"/>
                <a:chExt cx="413" cy="480"/>
              </a:xfrm>
            </p:grpSpPr>
            <p:sp>
              <p:nvSpPr>
                <p:cNvPr id="151592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527" y="1200"/>
                  <a:ext cx="413" cy="28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322263" indent="-322263" defTabSz="863600" eaLnBrk="0" hangingPunct="0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en-US" altLang="ja-JP" sz="1000" b="1">
                      <a:effectLst/>
                      <a:latin typeface="Times New Roman" pitchFamily="18" charset="0"/>
                      <a:ea typeface="MS PGothic" pitchFamily="34" charset="-128"/>
                    </a:rPr>
                    <a:t>Area Of</a:t>
                  </a:r>
                </a:p>
                <a:p>
                  <a:pPr marL="322263" indent="-322263" defTabSz="863600" eaLnBrk="0" hangingPunct="0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en-US" altLang="ja-JP" sz="1000" b="1">
                      <a:effectLst/>
                      <a:latin typeface="Times New Roman" pitchFamily="18" charset="0"/>
                      <a:ea typeface="MS PGothic" pitchFamily="34" charset="-128"/>
                    </a:rPr>
                    <a:t>Interest</a:t>
                  </a:r>
                </a:p>
              </p:txBody>
            </p:sp>
            <p:sp>
              <p:nvSpPr>
                <p:cNvPr id="151593" name="Line 41"/>
                <p:cNvSpPr>
                  <a:spLocks noChangeShapeType="1"/>
                </p:cNvSpPr>
                <p:nvPr/>
              </p:nvSpPr>
              <p:spPr bwMode="auto">
                <a:xfrm>
                  <a:off x="1719" y="1488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71082" name="AutoShape 42"/>
          <p:cNvSpPr>
            <a:spLocks noChangeArrowheads="1"/>
          </p:cNvSpPr>
          <p:nvPr/>
        </p:nvSpPr>
        <p:spPr bwMode="auto">
          <a:xfrm>
            <a:off x="457200" y="990600"/>
            <a:ext cx="1219200" cy="1371600"/>
          </a:xfrm>
          <a:prstGeom prst="star8">
            <a:avLst>
              <a:gd name="adj" fmla="val 3825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SzTx/>
              <a:buFontTx/>
              <a:buNone/>
              <a:defRPr/>
            </a:pPr>
            <a:r>
              <a:rPr lang="fr-FR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Softcopy</a:t>
            </a:r>
            <a:endParaRPr lang="en-US" altLang="ja-JP" sz="2400">
              <a:effectLst/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4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457200" y="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显示一致（硬拷贝）</a:t>
            </a:r>
          </a:p>
        </p:txBody>
      </p:sp>
      <p:sp>
        <p:nvSpPr>
          <p:cNvPr id="472067" name="AutoShape 3"/>
          <p:cNvSpPr>
            <a:spLocks noChangeArrowheads="1"/>
          </p:cNvSpPr>
          <p:nvPr/>
        </p:nvSpPr>
        <p:spPr bwMode="auto">
          <a:xfrm>
            <a:off x="7620000" y="2438400"/>
            <a:ext cx="1295400" cy="1447800"/>
          </a:xfrm>
          <a:prstGeom prst="star8">
            <a:avLst>
              <a:gd name="adj" fmla="val 3825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SzTx/>
              <a:buFontTx/>
              <a:buNone/>
              <a:defRPr/>
            </a:pPr>
            <a:r>
              <a:rPr lang="fr-FR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Hardcopy</a:t>
            </a:r>
            <a:endParaRPr lang="en-US" altLang="ja-JP" sz="2400">
              <a:effectLst/>
              <a:latin typeface="Times New Roman" pitchFamily="18" charset="0"/>
              <a:ea typeface="MS PGothic" pitchFamily="34" charset="-128"/>
            </a:endParaRPr>
          </a:p>
        </p:txBody>
      </p:sp>
      <p:pic>
        <p:nvPicPr>
          <p:cNvPr id="153604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3050" y="2209800"/>
            <a:ext cx="1649413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2736850" y="1830388"/>
            <a:ext cx="175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Composer</a:t>
            </a:r>
            <a:endParaRPr lang="en-US" altLang="ja-JP" sz="18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5327650" y="3963988"/>
            <a:ext cx="1397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Server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07" name="Freeform 7"/>
          <p:cNvSpPr>
            <a:spLocks/>
          </p:cNvSpPr>
          <p:nvPr/>
        </p:nvSpPr>
        <p:spPr bwMode="auto">
          <a:xfrm>
            <a:off x="4184650" y="2400300"/>
            <a:ext cx="1828800" cy="1409700"/>
          </a:xfrm>
          <a:custGeom>
            <a:avLst/>
            <a:gdLst>
              <a:gd name="T0" fmla="*/ 0 w 1152"/>
              <a:gd name="T1" fmla="*/ 60483758 h 888"/>
              <a:gd name="T2" fmla="*/ 1330642333 w 1152"/>
              <a:gd name="T3" fmla="*/ 60483758 h 888"/>
              <a:gd name="T4" fmla="*/ 2147483647 w 1152"/>
              <a:gd name="T5" fmla="*/ 423386332 h 888"/>
              <a:gd name="T6" fmla="*/ 2147483647 w 1152"/>
              <a:gd name="T7" fmla="*/ 1270158798 h 888"/>
              <a:gd name="T8" fmla="*/ 2147483647 w 1152"/>
              <a:gd name="T9" fmla="*/ 2147483647 h 8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88"/>
              <a:gd name="T17" fmla="*/ 1152 w 1152"/>
              <a:gd name="T18" fmla="*/ 888 h 8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88">
                <a:moveTo>
                  <a:pt x="0" y="24"/>
                </a:moveTo>
                <a:cubicBezTo>
                  <a:pt x="184" y="12"/>
                  <a:pt x="368" y="0"/>
                  <a:pt x="528" y="24"/>
                </a:cubicBezTo>
                <a:cubicBezTo>
                  <a:pt x="688" y="48"/>
                  <a:pt x="864" y="88"/>
                  <a:pt x="960" y="168"/>
                </a:cubicBezTo>
                <a:cubicBezTo>
                  <a:pt x="1056" y="248"/>
                  <a:pt x="1072" y="384"/>
                  <a:pt x="1104" y="504"/>
                </a:cubicBezTo>
                <a:cubicBezTo>
                  <a:pt x="1136" y="624"/>
                  <a:pt x="1144" y="756"/>
                  <a:pt x="1152" y="8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8" name="Freeform 8"/>
          <p:cNvSpPr>
            <a:spLocks/>
          </p:cNvSpPr>
          <p:nvPr/>
        </p:nvSpPr>
        <p:spPr bwMode="auto">
          <a:xfrm>
            <a:off x="3028950" y="3352800"/>
            <a:ext cx="2146300" cy="1854200"/>
          </a:xfrm>
          <a:custGeom>
            <a:avLst/>
            <a:gdLst>
              <a:gd name="T0" fmla="*/ 2147483647 w 1352"/>
              <a:gd name="T1" fmla="*/ 2147483647 h 1168"/>
              <a:gd name="T2" fmla="*/ 1955641337 w 1352"/>
              <a:gd name="T3" fmla="*/ 2147483647 h 1168"/>
              <a:gd name="T4" fmla="*/ 624998723 w 1352"/>
              <a:gd name="T5" fmla="*/ 2147483647 h 1168"/>
              <a:gd name="T6" fmla="*/ 141128749 w 1352"/>
              <a:gd name="T7" fmla="*/ 1451609790 h 1168"/>
              <a:gd name="T8" fmla="*/ 20161249 w 1352"/>
              <a:gd name="T9" fmla="*/ 725804895 h 1168"/>
              <a:gd name="T10" fmla="*/ 20161249 w 1352"/>
              <a:gd name="T11" fmla="*/ 0 h 1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52"/>
              <a:gd name="T19" fmla="*/ 0 h 1168"/>
              <a:gd name="T20" fmla="*/ 1352 w 1352"/>
              <a:gd name="T21" fmla="*/ 1168 h 1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52" h="1168">
                <a:moveTo>
                  <a:pt x="1352" y="1104"/>
                </a:moveTo>
                <a:cubicBezTo>
                  <a:pt x="1156" y="1136"/>
                  <a:pt x="960" y="1168"/>
                  <a:pt x="776" y="1152"/>
                </a:cubicBezTo>
                <a:cubicBezTo>
                  <a:pt x="592" y="1136"/>
                  <a:pt x="368" y="1104"/>
                  <a:pt x="248" y="1008"/>
                </a:cubicBezTo>
                <a:cubicBezTo>
                  <a:pt x="128" y="912"/>
                  <a:pt x="96" y="696"/>
                  <a:pt x="56" y="576"/>
                </a:cubicBezTo>
                <a:cubicBezTo>
                  <a:pt x="16" y="456"/>
                  <a:pt x="16" y="384"/>
                  <a:pt x="8" y="288"/>
                </a:cubicBezTo>
                <a:cubicBezTo>
                  <a:pt x="0" y="192"/>
                  <a:pt x="4" y="96"/>
                  <a:pt x="8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5022850" y="2058988"/>
            <a:ext cx="1536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Request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2965450" y="5106988"/>
            <a:ext cx="156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Printer Status</a:t>
            </a:r>
            <a:endParaRPr lang="en-US" altLang="ja-JP" sz="3600" b="1">
              <a:solidFill>
                <a:srgbClr val="FFFF00"/>
              </a:solidFill>
              <a:effectLst/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403850" y="4419600"/>
            <a:ext cx="719138" cy="1084263"/>
            <a:chOff x="2492" y="1652"/>
            <a:chExt cx="1344" cy="2058"/>
          </a:xfrm>
        </p:grpSpPr>
        <p:sp>
          <p:nvSpPr>
            <p:cNvPr id="153612" name="Rectangle 12"/>
            <p:cNvSpPr>
              <a:spLocks noChangeArrowheads="1"/>
            </p:cNvSpPr>
            <p:nvPr/>
          </p:nvSpPr>
          <p:spPr bwMode="auto">
            <a:xfrm>
              <a:off x="2492" y="2058"/>
              <a:ext cx="1344" cy="1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3" name="Rectangle 13"/>
            <p:cNvSpPr>
              <a:spLocks noChangeArrowheads="1"/>
            </p:cNvSpPr>
            <p:nvPr/>
          </p:nvSpPr>
          <p:spPr bwMode="auto">
            <a:xfrm>
              <a:off x="3486" y="1652"/>
              <a:ext cx="350" cy="4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4" name="Rectangle 14"/>
            <p:cNvSpPr>
              <a:spLocks noChangeArrowheads="1"/>
            </p:cNvSpPr>
            <p:nvPr/>
          </p:nvSpPr>
          <p:spPr bwMode="auto">
            <a:xfrm>
              <a:off x="2492" y="1652"/>
              <a:ext cx="1008" cy="4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5" name="Rectangle 15"/>
            <p:cNvSpPr>
              <a:spLocks noChangeArrowheads="1"/>
            </p:cNvSpPr>
            <p:nvPr/>
          </p:nvSpPr>
          <p:spPr bwMode="auto">
            <a:xfrm>
              <a:off x="3626" y="1764"/>
              <a:ext cx="154" cy="2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6" name="Line 16"/>
            <p:cNvSpPr>
              <a:spLocks noChangeShapeType="1"/>
            </p:cNvSpPr>
            <p:nvPr/>
          </p:nvSpPr>
          <p:spPr bwMode="auto">
            <a:xfrm flipH="1" flipV="1">
              <a:off x="2744" y="1652"/>
              <a:ext cx="756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7" name="Oval 17"/>
            <p:cNvSpPr>
              <a:spLocks noChangeArrowheads="1"/>
            </p:cNvSpPr>
            <p:nvPr/>
          </p:nvSpPr>
          <p:spPr bwMode="auto">
            <a:xfrm>
              <a:off x="2618" y="3598"/>
              <a:ext cx="112" cy="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8" name="Oval 18"/>
            <p:cNvSpPr>
              <a:spLocks noChangeArrowheads="1"/>
            </p:cNvSpPr>
            <p:nvPr/>
          </p:nvSpPr>
          <p:spPr bwMode="auto">
            <a:xfrm>
              <a:off x="3556" y="3598"/>
              <a:ext cx="112" cy="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9" name="Line 19"/>
            <p:cNvSpPr>
              <a:spLocks noChangeShapeType="1"/>
            </p:cNvSpPr>
            <p:nvPr/>
          </p:nvSpPr>
          <p:spPr bwMode="auto">
            <a:xfrm>
              <a:off x="3654" y="1946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0" name="Line 20"/>
            <p:cNvSpPr>
              <a:spLocks noChangeShapeType="1"/>
            </p:cNvSpPr>
            <p:nvPr/>
          </p:nvSpPr>
          <p:spPr bwMode="auto">
            <a:xfrm>
              <a:off x="3654" y="1904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1" name="Line 21"/>
            <p:cNvSpPr>
              <a:spLocks noChangeShapeType="1"/>
            </p:cNvSpPr>
            <p:nvPr/>
          </p:nvSpPr>
          <p:spPr bwMode="auto">
            <a:xfrm>
              <a:off x="3654" y="1862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22" name="Text Box 22"/>
          <p:cNvSpPr txBox="1">
            <a:spLocks noChangeArrowheads="1"/>
          </p:cNvSpPr>
          <p:nvPr/>
        </p:nvSpPr>
        <p:spPr bwMode="auto">
          <a:xfrm>
            <a:off x="4191000" y="2362200"/>
            <a:ext cx="252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With</a:t>
            </a:r>
            <a:r>
              <a:rPr lang="en-US" altLang="zh-CN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 </a:t>
            </a:r>
            <a:r>
              <a:rPr lang="fr-FR" altLang="zh-CN" sz="1800" b="1">
                <a:solidFill>
                  <a:srgbClr val="FFFF00"/>
                </a:solidFill>
                <a:effectLst/>
                <a:latin typeface="Times New Roman" pitchFamily="18" charset="0"/>
                <a:ea typeface="PMingLiU" pitchFamily="18" charset="-120"/>
              </a:rPr>
              <a:t>Presentation State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762000" y="838200"/>
            <a:ext cx="1616075" cy="2174875"/>
            <a:chOff x="2016" y="1920"/>
            <a:chExt cx="1018" cy="1370"/>
          </a:xfrm>
        </p:grpSpPr>
        <p:sp>
          <p:nvSpPr>
            <p:cNvPr id="153624" name="Text Box 24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Original Image</a:t>
              </a:r>
            </a:p>
          </p:txBody>
        </p:sp>
        <p:graphicFrame>
          <p:nvGraphicFramePr>
            <p:cNvPr id="153625" name="Object 25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52227" name="Photo Editor Photo" r:id="rId5" imgW="4086795" imgH="4552381" progId="">
                <p:embed/>
              </p:oleObj>
            </a:graphicData>
          </a:graphic>
        </p:graphicFrame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934200" y="4191000"/>
            <a:ext cx="1616075" cy="2174875"/>
            <a:chOff x="2016" y="1920"/>
            <a:chExt cx="1018" cy="1370"/>
          </a:xfrm>
        </p:grpSpPr>
        <p:sp>
          <p:nvSpPr>
            <p:cNvPr id="153627" name="Text Box 27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Printed Image</a:t>
              </a:r>
            </a:p>
          </p:txBody>
        </p:sp>
        <p:graphicFrame>
          <p:nvGraphicFramePr>
            <p:cNvPr id="153628" name="Object 28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52226" name="Photo Editor Photo" r:id="rId6" imgW="4086795" imgH="4552381" progId="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角色事务示意图</a:t>
            </a:r>
          </a:p>
        </p:txBody>
      </p:sp>
      <p:pic>
        <p:nvPicPr>
          <p:cNvPr id="1290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620000" cy="592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角色（软拷贝）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343400"/>
          </a:xfrm>
        </p:spPr>
        <p:txBody>
          <a:bodyPr/>
          <a:lstStyle/>
          <a:p>
            <a:r>
              <a:rPr kumimoji="1" lang="en-US" altLang="zh-TW">
                <a:effectLst/>
                <a:ea typeface="PMingLiU" pitchFamily="18" charset="-120"/>
              </a:rPr>
              <a:t>Acquisition Modality</a:t>
            </a:r>
            <a:r>
              <a:rPr kumimoji="1" lang="en-US" altLang="zh-CN">
                <a:effectLst/>
                <a:ea typeface="宋体" charset="-122"/>
              </a:rPr>
              <a:t>:</a:t>
            </a:r>
            <a:r>
              <a:rPr kumimoji="1" lang="zh-CN" altLang="en-US">
                <a:effectLst/>
                <a:ea typeface="宋体" charset="-122"/>
              </a:rPr>
              <a:t>影像设备，保存图像及显示状态（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）到</a:t>
            </a:r>
            <a:r>
              <a:rPr kumimoji="1" lang="en-US" altLang="zh-CN">
                <a:effectLst/>
                <a:ea typeface="宋体" charset="-122"/>
              </a:rPr>
              <a:t>IM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Evidence Creator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后处理工作站，</a:t>
            </a:r>
            <a:r>
              <a:rPr kumimoji="1" lang="zh-TW" altLang="en-US">
                <a:effectLst/>
                <a:ea typeface="PMingLiU" pitchFamily="18" charset="-120"/>
              </a:rPr>
              <a:t>产生</a:t>
            </a:r>
            <a:r>
              <a:rPr kumimoji="1" lang="zh-CN" altLang="en-US">
                <a:effectLst/>
                <a:ea typeface="宋体" charset="-122"/>
              </a:rPr>
              <a:t>并保存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zh-CN" altLang="en-US">
                <a:effectLst/>
                <a:ea typeface="宋体" charset="-122"/>
              </a:rPr>
              <a:t>到</a:t>
            </a:r>
            <a:r>
              <a:rPr kumimoji="1" lang="en-US" altLang="zh-CN">
                <a:effectLst/>
                <a:ea typeface="宋体" charset="-122"/>
              </a:rPr>
              <a:t>IM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Image Manager</a:t>
            </a:r>
            <a:r>
              <a:rPr kumimoji="1" lang="en-US" altLang="zh-CN">
                <a:effectLst/>
                <a:ea typeface="宋体" charset="-122"/>
              </a:rPr>
              <a:t>/ </a:t>
            </a:r>
            <a:r>
              <a:rPr kumimoji="1" lang="en-US" altLang="zh-TW">
                <a:effectLst/>
                <a:ea typeface="PMingLiU" pitchFamily="18" charset="-120"/>
              </a:rPr>
              <a:t>Image Archive</a:t>
            </a:r>
            <a:r>
              <a:rPr kumimoji="1" lang="en-US" altLang="zh-CN">
                <a:effectLst/>
                <a:ea typeface="宋体" charset="-122"/>
              </a:rPr>
              <a:t>:</a:t>
            </a:r>
            <a:r>
              <a:rPr kumimoji="1" lang="zh-CN" altLang="en-US">
                <a:effectLst/>
                <a:ea typeface="宋体" charset="-122"/>
              </a:rPr>
              <a:t>影像服务器，接收并管理图像及显示状态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Image Display</a:t>
            </a:r>
            <a:r>
              <a:rPr kumimoji="1" lang="zh-TW" altLang="en-US">
                <a:effectLst/>
                <a:ea typeface="PMingLiU" pitchFamily="18" charset="-120"/>
              </a:rPr>
              <a:t>：能</a:t>
            </a:r>
            <a:r>
              <a:rPr kumimoji="1" lang="zh-CN" altLang="en-US">
                <a:effectLst/>
                <a:ea typeface="宋体" charset="-122"/>
              </a:rPr>
              <a:t>利用</a:t>
            </a:r>
            <a:r>
              <a:rPr kumimoji="1" lang="zh-TW" altLang="en-US">
                <a:effectLst/>
                <a:ea typeface="PMingLiU" pitchFamily="18" charset="-120"/>
              </a:rPr>
              <a:t>用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zh-TW" altLang="en-US">
                <a:effectLst/>
                <a:ea typeface="PMingLiU" pitchFamily="18" charset="-120"/>
              </a:rPr>
              <a:t>显示影像</a:t>
            </a:r>
            <a:endParaRPr kumimoji="1" lang="zh-CN" altLang="en-US">
              <a:effectLst/>
              <a:ea typeface="宋体" charset="-122"/>
            </a:endParaRPr>
          </a:p>
          <a:p>
            <a:endParaRPr kumimoji="1" lang="en-US" altLang="zh-CN">
              <a:effectLst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角色（硬拷贝）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>
                <a:effectLst/>
                <a:ea typeface="PMingLiU" pitchFamily="18" charset="-120"/>
              </a:rPr>
              <a:t>Print Composer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胶片打印工作站，发送影像及显示状态（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）给胶片打印服务器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Print Server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胶片打印服务器（胶片打印机），打印时能显示状态（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）生成胶片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关于显示状态</a:t>
            </a:r>
            <a:r>
              <a:rPr lang="en-US" altLang="zh-CN">
                <a:ea typeface="宋体" charset="-122"/>
              </a:rPr>
              <a:t>(Pres. State)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Grayscale Softcopy Presentation State</a:t>
            </a:r>
          </a:p>
          <a:p>
            <a:pPr>
              <a:buFont typeface="Wingdings" pitchFamily="2" charset="2"/>
              <a:buNone/>
            </a:pPr>
            <a:r>
              <a:rPr lang="en-US" altLang="zh-CN" b="0">
                <a:effectLst/>
                <a:ea typeface="宋体" charset="-122"/>
              </a:rPr>
              <a:t>(GSPS </a:t>
            </a:r>
            <a:r>
              <a:rPr lang="zh-CN" altLang="en-US" b="0">
                <a:effectLst/>
                <a:ea typeface="宋体" charset="-122"/>
              </a:rPr>
              <a:t>重点</a:t>
            </a:r>
            <a:r>
              <a:rPr lang="en-US" altLang="zh-CN" b="0">
                <a:effectLst/>
                <a:ea typeface="宋体" charset="-122"/>
              </a:rPr>
              <a:t>)</a:t>
            </a:r>
          </a:p>
          <a:p>
            <a:r>
              <a:rPr lang="en-US" altLang="zh-CN">
                <a:effectLst/>
                <a:ea typeface="宋体" charset="-122"/>
              </a:rPr>
              <a:t>Color Softcopy Presentation State</a:t>
            </a:r>
            <a:endParaRPr lang="en-US" altLang="zh-CN" b="0">
              <a:effectLst/>
              <a:ea typeface="宋体" charset="-122"/>
            </a:endParaRPr>
          </a:p>
          <a:p>
            <a:r>
              <a:rPr lang="en-US" altLang="zh-CN">
                <a:effectLst/>
                <a:ea typeface="宋体" charset="-122"/>
              </a:rPr>
              <a:t>Pseudo-Color Softcopy Presentation State</a:t>
            </a:r>
            <a:endParaRPr lang="en-US" altLang="zh-CN" b="0">
              <a:effectLst/>
              <a:ea typeface="宋体" charset="-122"/>
            </a:endParaRPr>
          </a:p>
          <a:p>
            <a:r>
              <a:rPr lang="en-US" altLang="zh-CN">
                <a:effectLst/>
                <a:ea typeface="宋体" charset="-122"/>
              </a:rPr>
              <a:t>Blending Softcopy Presentation State </a:t>
            </a:r>
          </a:p>
          <a:p>
            <a:r>
              <a:rPr lang="en-US" altLang="zh-CN">
                <a:effectLst/>
                <a:ea typeface="宋体" charset="-122"/>
              </a:rPr>
              <a:t>GSPS</a:t>
            </a:r>
            <a:r>
              <a:rPr lang="zh-CN" altLang="en-US">
                <a:effectLst/>
                <a:ea typeface="宋体" charset="-122"/>
              </a:rPr>
              <a:t>对象的</a:t>
            </a:r>
            <a:r>
              <a:rPr lang="en-US" altLang="zh-CN">
                <a:effectLst/>
                <a:ea typeface="宋体" charset="-122"/>
              </a:rPr>
              <a:t>Study Instance UID</a:t>
            </a:r>
            <a:r>
              <a:rPr lang="zh-CN" altLang="en-US">
                <a:effectLst/>
                <a:ea typeface="宋体" charset="-122"/>
              </a:rPr>
              <a:t>与图像一致，</a:t>
            </a:r>
            <a:r>
              <a:rPr lang="en-US" altLang="zh-CN">
                <a:effectLst/>
                <a:ea typeface="宋体" charset="-122"/>
              </a:rPr>
              <a:t>Modality</a:t>
            </a:r>
            <a:r>
              <a:rPr lang="zh-CN" altLang="en-US">
                <a:effectLst/>
                <a:ea typeface="宋体" charset="-122"/>
              </a:rPr>
              <a:t>值为</a:t>
            </a:r>
            <a:r>
              <a:rPr lang="en-US" altLang="zh-CN">
                <a:effectLst/>
                <a:ea typeface="宋体" charset="-122"/>
              </a:rPr>
              <a:t>PR</a:t>
            </a:r>
            <a:endParaRPr lang="en-US" altLang="zh-CN" b="0">
              <a:effectLst/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 </a:t>
            </a:r>
            <a:r>
              <a:rPr lang="zh-CN" altLang="en-US">
                <a:ea typeface="宋体" charset="-122"/>
              </a:rPr>
              <a:t>技术实现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生成</a:t>
            </a:r>
            <a:r>
              <a:rPr lang="en-US" altLang="zh-CN">
                <a:ea typeface="宋体" charset="-122"/>
              </a:rPr>
              <a:t>GSPS</a:t>
            </a:r>
            <a:r>
              <a:rPr lang="zh-CN" altLang="en-US">
                <a:ea typeface="宋体" charset="-122"/>
              </a:rPr>
              <a:t>并保存对象：</a:t>
            </a:r>
            <a:r>
              <a:rPr lang="en-US" altLang="zh-CN">
                <a:ea typeface="宋体" charset="-122"/>
              </a:rPr>
              <a:t>Modality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EC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Print Composer</a:t>
            </a:r>
          </a:p>
          <a:p>
            <a:r>
              <a:rPr lang="zh-CN" altLang="en-US">
                <a:ea typeface="宋体" charset="-122"/>
              </a:rPr>
              <a:t>解析并应用</a:t>
            </a:r>
            <a:r>
              <a:rPr lang="en-US" altLang="zh-CN">
                <a:ea typeface="宋体" charset="-122"/>
              </a:rPr>
              <a:t>GSPS</a:t>
            </a:r>
            <a:r>
              <a:rPr lang="zh-CN" altLang="en-US">
                <a:ea typeface="宋体" charset="-122"/>
              </a:rPr>
              <a:t>对象显示图像：</a:t>
            </a:r>
            <a:r>
              <a:rPr lang="en-US" altLang="zh-CN">
                <a:ea typeface="宋体" charset="-122"/>
              </a:rPr>
              <a:t>ID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Print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1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41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144000" cy="559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2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58838"/>
            <a:ext cx="7772400" cy="5541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3429000" y="2286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ADT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5562600" y="12192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Order Placer</a:t>
            </a:r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1295400" y="12192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DSS/Order Filler</a:t>
            </a: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5562600" y="2895600"/>
            <a:ext cx="1371600" cy="3810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Evidence Creator</a:t>
            </a: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5257800" y="4038600"/>
            <a:ext cx="990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Manager</a:t>
            </a:r>
          </a:p>
        </p:txBody>
      </p:sp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6248400" y="4038600"/>
            <a:ext cx="990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Archive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7696200" y="2362200"/>
            <a:ext cx="990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Image</a:t>
            </a:r>
          </a:p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Display</a:t>
            </a:r>
          </a:p>
        </p:txBody>
      </p:sp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5715000" y="5867400"/>
            <a:ext cx="10668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Acquisition</a:t>
            </a:r>
          </a:p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Modality</a:t>
            </a:r>
          </a:p>
        </p:txBody>
      </p:sp>
      <p:sp>
        <p:nvSpPr>
          <p:cNvPr id="95248" name="Rectangle 16"/>
          <p:cNvSpPr>
            <a:spLocks noChangeArrowheads="1"/>
          </p:cNvSpPr>
          <p:nvPr/>
        </p:nvSpPr>
        <p:spPr bwMode="auto">
          <a:xfrm>
            <a:off x="609600" y="3657600"/>
            <a:ext cx="21336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Performed Procedure</a:t>
            </a:r>
          </a:p>
          <a:p>
            <a:pPr algn="ctr"/>
            <a:r>
              <a:rPr lang="en-US" altLang="zh-CN" sz="1200" b="1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Step Manager</a:t>
            </a:r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>
            <a:off x="2286000" y="3810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0" name="Line 18"/>
          <p:cNvSpPr>
            <a:spLocks noChangeShapeType="1"/>
          </p:cNvSpPr>
          <p:nvPr/>
        </p:nvSpPr>
        <p:spPr bwMode="auto">
          <a:xfrm>
            <a:off x="2286000" y="3810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4800600" y="3810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2" name="Line 20"/>
          <p:cNvSpPr>
            <a:spLocks noChangeShapeType="1"/>
          </p:cNvSpPr>
          <p:nvPr/>
        </p:nvSpPr>
        <p:spPr bwMode="auto">
          <a:xfrm>
            <a:off x="6172200" y="3810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3" name="Line 21"/>
          <p:cNvSpPr>
            <a:spLocks noChangeShapeType="1"/>
          </p:cNvSpPr>
          <p:nvPr/>
        </p:nvSpPr>
        <p:spPr bwMode="auto">
          <a:xfrm>
            <a:off x="2667000" y="1371600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4" name="Line 22"/>
          <p:cNvSpPr>
            <a:spLocks noChangeShapeType="1"/>
          </p:cNvSpPr>
          <p:nvPr/>
        </p:nvSpPr>
        <p:spPr bwMode="auto">
          <a:xfrm>
            <a:off x="914400" y="1447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>
            <a:off x="914400" y="14478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6" name="Line 24"/>
          <p:cNvSpPr>
            <a:spLocks noChangeShapeType="1"/>
          </p:cNvSpPr>
          <p:nvPr/>
        </p:nvSpPr>
        <p:spPr bwMode="auto">
          <a:xfrm>
            <a:off x="1524000" y="42672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7" name="Line 25"/>
          <p:cNvSpPr>
            <a:spLocks noChangeShapeType="1"/>
          </p:cNvSpPr>
          <p:nvPr/>
        </p:nvSpPr>
        <p:spPr bwMode="auto">
          <a:xfrm>
            <a:off x="1524000" y="4495800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8" name="Line 26"/>
          <p:cNvSpPr>
            <a:spLocks noChangeShapeType="1"/>
          </p:cNvSpPr>
          <p:nvPr/>
        </p:nvSpPr>
        <p:spPr bwMode="auto">
          <a:xfrm>
            <a:off x="1143000" y="426720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59" name="Line 27"/>
          <p:cNvSpPr>
            <a:spLocks noChangeShapeType="1"/>
          </p:cNvSpPr>
          <p:nvPr/>
        </p:nvSpPr>
        <p:spPr bwMode="auto">
          <a:xfrm>
            <a:off x="1143000" y="60960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0" name="Line 28"/>
          <p:cNvSpPr>
            <a:spLocks noChangeShapeType="1"/>
          </p:cNvSpPr>
          <p:nvPr/>
        </p:nvSpPr>
        <p:spPr bwMode="auto">
          <a:xfrm>
            <a:off x="457200" y="1295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1" name="Line 29"/>
          <p:cNvSpPr>
            <a:spLocks noChangeShapeType="1"/>
          </p:cNvSpPr>
          <p:nvPr/>
        </p:nvSpPr>
        <p:spPr bwMode="auto">
          <a:xfrm>
            <a:off x="457200" y="1295400"/>
            <a:ext cx="0" cy="502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2" name="Line 30"/>
          <p:cNvSpPr>
            <a:spLocks noChangeShapeType="1"/>
          </p:cNvSpPr>
          <p:nvPr/>
        </p:nvSpPr>
        <p:spPr bwMode="auto">
          <a:xfrm>
            <a:off x="457200" y="6324600"/>
            <a:ext cx="525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3" name="Line 31"/>
          <p:cNvSpPr>
            <a:spLocks noChangeShapeType="1"/>
          </p:cNvSpPr>
          <p:nvPr/>
        </p:nvSpPr>
        <p:spPr bwMode="auto">
          <a:xfrm flipH="1">
            <a:off x="1219200" y="30480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4" name="Line 32"/>
          <p:cNvSpPr>
            <a:spLocks noChangeShapeType="1"/>
          </p:cNvSpPr>
          <p:nvPr/>
        </p:nvSpPr>
        <p:spPr bwMode="auto">
          <a:xfrm>
            <a:off x="1219200" y="30480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5" name="Line 33"/>
          <p:cNvSpPr>
            <a:spLocks noChangeShapeType="1"/>
          </p:cNvSpPr>
          <p:nvPr/>
        </p:nvSpPr>
        <p:spPr bwMode="auto">
          <a:xfrm>
            <a:off x="2667000" y="15240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6" name="Line 34"/>
          <p:cNvSpPr>
            <a:spLocks noChangeShapeType="1"/>
          </p:cNvSpPr>
          <p:nvPr/>
        </p:nvSpPr>
        <p:spPr bwMode="auto">
          <a:xfrm>
            <a:off x="4114800" y="1524000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7" name="Line 35"/>
          <p:cNvSpPr>
            <a:spLocks noChangeShapeType="1"/>
          </p:cNvSpPr>
          <p:nvPr/>
        </p:nvSpPr>
        <p:spPr bwMode="auto">
          <a:xfrm>
            <a:off x="4114800" y="41148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8" name="Line 36"/>
          <p:cNvSpPr>
            <a:spLocks noChangeShapeType="1"/>
          </p:cNvSpPr>
          <p:nvPr/>
        </p:nvSpPr>
        <p:spPr bwMode="auto">
          <a:xfrm>
            <a:off x="6019800" y="32766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69" name="Line 37"/>
          <p:cNvSpPr>
            <a:spLocks noChangeShapeType="1"/>
          </p:cNvSpPr>
          <p:nvPr/>
        </p:nvSpPr>
        <p:spPr bwMode="auto">
          <a:xfrm>
            <a:off x="6477000" y="32766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0" name="Line 38"/>
          <p:cNvSpPr>
            <a:spLocks noChangeShapeType="1"/>
          </p:cNvSpPr>
          <p:nvPr/>
        </p:nvSpPr>
        <p:spPr bwMode="auto">
          <a:xfrm>
            <a:off x="6019800" y="46482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1" name="Line 39"/>
          <p:cNvSpPr>
            <a:spLocks noChangeShapeType="1"/>
          </p:cNvSpPr>
          <p:nvPr/>
        </p:nvSpPr>
        <p:spPr bwMode="auto">
          <a:xfrm>
            <a:off x="6477000" y="46482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2" name="Line 40"/>
          <p:cNvSpPr>
            <a:spLocks noChangeShapeType="1"/>
          </p:cNvSpPr>
          <p:nvPr/>
        </p:nvSpPr>
        <p:spPr bwMode="auto">
          <a:xfrm>
            <a:off x="8001000" y="29718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3" name="Line 41"/>
          <p:cNvSpPr>
            <a:spLocks noChangeShapeType="1"/>
          </p:cNvSpPr>
          <p:nvPr/>
        </p:nvSpPr>
        <p:spPr bwMode="auto">
          <a:xfrm flipH="1">
            <a:off x="7239000" y="4191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4" name="Text Box 42"/>
          <p:cNvSpPr txBox="1">
            <a:spLocks noChangeArrowheads="1"/>
          </p:cNvSpPr>
          <p:nvPr/>
        </p:nvSpPr>
        <p:spPr bwMode="auto">
          <a:xfrm>
            <a:off x="228600" y="706438"/>
            <a:ext cx="1857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Pt. Registration [RAD-1]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</p:txBody>
      </p:sp>
      <p:sp>
        <p:nvSpPr>
          <p:cNvPr id="95275" name="Line 43"/>
          <p:cNvSpPr>
            <a:spLocks noChangeShapeType="1"/>
          </p:cNvSpPr>
          <p:nvPr/>
        </p:nvSpPr>
        <p:spPr bwMode="auto">
          <a:xfrm>
            <a:off x="2133600" y="73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6" name="Line 44"/>
          <p:cNvSpPr>
            <a:spLocks noChangeShapeType="1"/>
          </p:cNvSpPr>
          <p:nvPr/>
        </p:nvSpPr>
        <p:spPr bwMode="auto">
          <a:xfrm>
            <a:off x="2133600" y="9588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7" name="Text Box 45"/>
          <p:cNvSpPr txBox="1">
            <a:spLocks noChangeArrowheads="1"/>
          </p:cNvSpPr>
          <p:nvPr/>
        </p:nvSpPr>
        <p:spPr bwMode="auto">
          <a:xfrm>
            <a:off x="6400800" y="706438"/>
            <a:ext cx="1857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Pt. Registration [RAD-1]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Patient Update [RAD-12]</a:t>
            </a:r>
          </a:p>
        </p:txBody>
      </p:sp>
      <p:sp>
        <p:nvSpPr>
          <p:cNvPr id="95278" name="Line 46"/>
          <p:cNvSpPr>
            <a:spLocks noChangeShapeType="1"/>
          </p:cNvSpPr>
          <p:nvPr/>
        </p:nvSpPr>
        <p:spPr bwMode="auto">
          <a:xfrm>
            <a:off x="6324600" y="685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79" name="Line 47"/>
          <p:cNvSpPr>
            <a:spLocks noChangeShapeType="1"/>
          </p:cNvSpPr>
          <p:nvPr/>
        </p:nvSpPr>
        <p:spPr bwMode="auto">
          <a:xfrm>
            <a:off x="6324600" y="91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80" name="Text Box 48"/>
          <p:cNvSpPr txBox="1">
            <a:spLocks noChangeArrowheads="1"/>
          </p:cNvSpPr>
          <p:nvPr/>
        </p:nvSpPr>
        <p:spPr bwMode="auto">
          <a:xfrm>
            <a:off x="2895600" y="914400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Placer Order Management [RAD-2]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Filler Order Management [RAD-3]</a:t>
            </a:r>
          </a:p>
        </p:txBody>
      </p:sp>
      <p:sp>
        <p:nvSpPr>
          <p:cNvPr id="95281" name="Text Box 49"/>
          <p:cNvSpPr txBox="1">
            <a:spLocks noChangeArrowheads="1"/>
          </p:cNvSpPr>
          <p:nvPr/>
        </p:nvSpPr>
        <p:spPr bwMode="auto">
          <a:xfrm>
            <a:off x="1066800" y="1752600"/>
            <a:ext cx="2590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in Progress [RAD-20]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Completed [RAD-21]</a:t>
            </a:r>
          </a:p>
        </p:txBody>
      </p:sp>
      <p:sp>
        <p:nvSpPr>
          <p:cNvPr id="95282" name="Text Box 50"/>
          <p:cNvSpPr txBox="1">
            <a:spLocks noChangeArrowheads="1"/>
          </p:cNvSpPr>
          <p:nvPr/>
        </p:nvSpPr>
        <p:spPr bwMode="auto">
          <a:xfrm>
            <a:off x="1371600" y="3200400"/>
            <a:ext cx="2416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in Progress [RAD-20]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Completed [RAD-21]</a:t>
            </a:r>
          </a:p>
        </p:txBody>
      </p:sp>
      <p:sp>
        <p:nvSpPr>
          <p:cNvPr id="95283" name="Text Box 51"/>
          <p:cNvSpPr txBox="1">
            <a:spLocks noChangeArrowheads="1"/>
          </p:cNvSpPr>
          <p:nvPr/>
        </p:nvSpPr>
        <p:spPr bwMode="auto">
          <a:xfrm>
            <a:off x="4267200" y="1676400"/>
            <a:ext cx="29670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Procedure Scheduled [RAD-4]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Procedure Update [RAD-13]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Performed Work Status Update [RAD-42]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Performed Work Status Update [RAD-42]</a:t>
            </a:r>
          </a:p>
        </p:txBody>
      </p:sp>
      <p:sp>
        <p:nvSpPr>
          <p:cNvPr id="95284" name="Text Box 52"/>
          <p:cNvSpPr txBox="1">
            <a:spLocks noChangeArrowheads="1"/>
          </p:cNvSpPr>
          <p:nvPr/>
        </p:nvSpPr>
        <p:spPr bwMode="auto">
          <a:xfrm>
            <a:off x="1600200" y="4511675"/>
            <a:ext cx="2590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in Progress [RAD-20]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 PS Completed [RAD-21]</a:t>
            </a:r>
          </a:p>
        </p:txBody>
      </p:sp>
      <p:sp>
        <p:nvSpPr>
          <p:cNvPr id="95285" name="Text Box 53"/>
          <p:cNvSpPr txBox="1">
            <a:spLocks noChangeArrowheads="1"/>
          </p:cNvSpPr>
          <p:nvPr/>
        </p:nvSpPr>
        <p:spPr bwMode="auto">
          <a:xfrm>
            <a:off x="1600200" y="56388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in Progress [RAD-6]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PS Completed [RAD-7]</a:t>
            </a:r>
          </a:p>
        </p:txBody>
      </p:sp>
      <p:sp>
        <p:nvSpPr>
          <p:cNvPr id="95286" name="Text Box 54"/>
          <p:cNvSpPr txBox="1">
            <a:spLocks noChangeArrowheads="1"/>
          </p:cNvSpPr>
          <p:nvPr/>
        </p:nvSpPr>
        <p:spPr bwMode="auto">
          <a:xfrm>
            <a:off x="1600200" y="6375400"/>
            <a:ext cx="23749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Modality Worklist [RAD-5]</a:t>
            </a:r>
          </a:p>
        </p:txBody>
      </p:sp>
      <p:sp>
        <p:nvSpPr>
          <p:cNvPr id="95287" name="Text Box 55"/>
          <p:cNvSpPr txBox="1">
            <a:spLocks noChangeArrowheads="1"/>
          </p:cNvSpPr>
          <p:nvPr/>
        </p:nvSpPr>
        <p:spPr bwMode="auto">
          <a:xfrm>
            <a:off x="6710363" y="5075238"/>
            <a:ext cx="1214437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Modality Image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 Stored 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[RAD-8]</a:t>
            </a:r>
          </a:p>
        </p:txBody>
      </p:sp>
      <p:sp>
        <p:nvSpPr>
          <p:cNvPr id="95288" name="Text Box 56"/>
          <p:cNvSpPr txBox="1">
            <a:spLocks noChangeArrowheads="1"/>
          </p:cNvSpPr>
          <p:nvPr/>
        </p:nvSpPr>
        <p:spPr bwMode="auto">
          <a:xfrm>
            <a:off x="4676775" y="5049838"/>
            <a:ext cx="104616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Storage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Commitment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 [RAD-10]</a:t>
            </a:r>
          </a:p>
        </p:txBody>
      </p:sp>
      <p:sp>
        <p:nvSpPr>
          <p:cNvPr id="95289" name="Text Box 57"/>
          <p:cNvSpPr txBox="1">
            <a:spLocks noChangeArrowheads="1"/>
          </p:cNvSpPr>
          <p:nvPr/>
        </p:nvSpPr>
        <p:spPr bwMode="auto">
          <a:xfrm>
            <a:off x="4676775" y="3297238"/>
            <a:ext cx="104616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Storage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Commitment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 [RAD-10]</a:t>
            </a:r>
          </a:p>
        </p:txBody>
      </p:sp>
      <p:sp>
        <p:nvSpPr>
          <p:cNvPr id="95290" name="Text Box 58"/>
          <p:cNvSpPr txBox="1">
            <a:spLocks noChangeArrowheads="1"/>
          </p:cNvSpPr>
          <p:nvPr/>
        </p:nvSpPr>
        <p:spPr bwMode="auto">
          <a:xfrm>
            <a:off x="6642100" y="3297238"/>
            <a:ext cx="130016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Creator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Stored [RAD-18]</a:t>
            </a:r>
          </a:p>
        </p:txBody>
      </p:sp>
      <p:sp>
        <p:nvSpPr>
          <p:cNvPr id="95291" name="Text Box 59"/>
          <p:cNvSpPr txBox="1">
            <a:spLocks noChangeArrowheads="1"/>
          </p:cNvSpPr>
          <p:nvPr/>
        </p:nvSpPr>
        <p:spPr bwMode="auto">
          <a:xfrm>
            <a:off x="8166100" y="3048000"/>
            <a:ext cx="9017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Query Images [RAD-14]</a:t>
            </a:r>
          </a:p>
          <a:p>
            <a:endParaRPr lang="en-US" altLang="zh-CN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altLang="zh-CN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Retrieve Images [RAD-16]</a:t>
            </a:r>
          </a:p>
        </p:txBody>
      </p:sp>
      <p:sp>
        <p:nvSpPr>
          <p:cNvPr id="95292" name="Line 60"/>
          <p:cNvSpPr>
            <a:spLocks noChangeShapeType="1"/>
          </p:cNvSpPr>
          <p:nvPr/>
        </p:nvSpPr>
        <p:spPr bwMode="auto">
          <a:xfrm>
            <a:off x="990600" y="1828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3" name="Line 61"/>
          <p:cNvSpPr>
            <a:spLocks noChangeShapeType="1"/>
          </p:cNvSpPr>
          <p:nvPr/>
        </p:nvSpPr>
        <p:spPr bwMode="auto">
          <a:xfrm>
            <a:off x="990600" y="198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4" name="Line 62"/>
          <p:cNvSpPr>
            <a:spLocks noChangeShapeType="1"/>
          </p:cNvSpPr>
          <p:nvPr/>
        </p:nvSpPr>
        <p:spPr bwMode="auto">
          <a:xfrm>
            <a:off x="9906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5" name="Line 63"/>
          <p:cNvSpPr>
            <a:spLocks noChangeShapeType="1"/>
          </p:cNvSpPr>
          <p:nvPr/>
        </p:nvSpPr>
        <p:spPr bwMode="auto">
          <a:xfrm>
            <a:off x="990600" y="2362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6" name="Line 64"/>
          <p:cNvSpPr>
            <a:spLocks noChangeShapeType="1"/>
          </p:cNvSpPr>
          <p:nvPr/>
        </p:nvSpPr>
        <p:spPr bwMode="auto">
          <a:xfrm>
            <a:off x="1371600" y="3200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7" name="Line 65"/>
          <p:cNvSpPr>
            <a:spLocks noChangeShapeType="1"/>
          </p:cNvSpPr>
          <p:nvPr/>
        </p:nvSpPr>
        <p:spPr bwMode="auto">
          <a:xfrm>
            <a:off x="1371600" y="342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8" name="Line 66"/>
          <p:cNvSpPr>
            <a:spLocks noChangeShapeType="1"/>
          </p:cNvSpPr>
          <p:nvPr/>
        </p:nvSpPr>
        <p:spPr bwMode="auto">
          <a:xfrm>
            <a:off x="8153400" y="3124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299" name="Line 67"/>
          <p:cNvSpPr>
            <a:spLocks noChangeShapeType="1"/>
          </p:cNvSpPr>
          <p:nvPr/>
        </p:nvSpPr>
        <p:spPr bwMode="auto">
          <a:xfrm>
            <a:off x="8153400" y="3886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0" name="Line 68"/>
          <p:cNvSpPr>
            <a:spLocks noChangeShapeType="1"/>
          </p:cNvSpPr>
          <p:nvPr/>
        </p:nvSpPr>
        <p:spPr bwMode="auto">
          <a:xfrm>
            <a:off x="5867400" y="3581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1" name="Line 69"/>
          <p:cNvSpPr>
            <a:spLocks noChangeShapeType="1"/>
          </p:cNvSpPr>
          <p:nvPr/>
        </p:nvSpPr>
        <p:spPr bwMode="auto">
          <a:xfrm>
            <a:off x="6629400" y="3581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2" name="Line 70"/>
          <p:cNvSpPr>
            <a:spLocks noChangeShapeType="1"/>
          </p:cNvSpPr>
          <p:nvPr/>
        </p:nvSpPr>
        <p:spPr bwMode="auto">
          <a:xfrm>
            <a:off x="58674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3" name="Line 71"/>
          <p:cNvSpPr>
            <a:spLocks noChangeShapeType="1"/>
          </p:cNvSpPr>
          <p:nvPr/>
        </p:nvSpPr>
        <p:spPr bwMode="auto">
          <a:xfrm>
            <a:off x="66294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4" name="Line 72"/>
          <p:cNvSpPr>
            <a:spLocks noChangeShapeType="1"/>
          </p:cNvSpPr>
          <p:nvPr/>
        </p:nvSpPr>
        <p:spPr bwMode="auto">
          <a:xfrm>
            <a:off x="1371600" y="4648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6" name="Line 74"/>
          <p:cNvSpPr>
            <a:spLocks noChangeShapeType="1"/>
          </p:cNvSpPr>
          <p:nvPr/>
        </p:nvSpPr>
        <p:spPr bwMode="auto">
          <a:xfrm>
            <a:off x="1371600" y="480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7" name="Line 75"/>
          <p:cNvSpPr>
            <a:spLocks noChangeShapeType="1"/>
          </p:cNvSpPr>
          <p:nvPr/>
        </p:nvSpPr>
        <p:spPr bwMode="auto">
          <a:xfrm>
            <a:off x="1371600" y="5029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8" name="Line 76"/>
          <p:cNvSpPr>
            <a:spLocks noChangeShapeType="1"/>
          </p:cNvSpPr>
          <p:nvPr/>
        </p:nvSpPr>
        <p:spPr bwMode="auto">
          <a:xfrm>
            <a:off x="1371600" y="5181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09" name="Line 77"/>
          <p:cNvSpPr>
            <a:spLocks noChangeShapeType="1"/>
          </p:cNvSpPr>
          <p:nvPr/>
        </p:nvSpPr>
        <p:spPr bwMode="auto">
          <a:xfrm>
            <a:off x="1371600" y="5791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0" name="Line 78"/>
          <p:cNvSpPr>
            <a:spLocks noChangeShapeType="1"/>
          </p:cNvSpPr>
          <p:nvPr/>
        </p:nvSpPr>
        <p:spPr bwMode="auto">
          <a:xfrm>
            <a:off x="1371600" y="5943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3" name="Line 81"/>
          <p:cNvSpPr>
            <a:spLocks noChangeShapeType="1"/>
          </p:cNvSpPr>
          <p:nvPr/>
        </p:nvSpPr>
        <p:spPr bwMode="auto">
          <a:xfrm>
            <a:off x="4267200" y="167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4" name="Line 82"/>
          <p:cNvSpPr>
            <a:spLocks noChangeShapeType="1"/>
          </p:cNvSpPr>
          <p:nvPr/>
        </p:nvSpPr>
        <p:spPr bwMode="auto">
          <a:xfrm>
            <a:off x="4267200" y="2286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5" name="Line 83"/>
          <p:cNvSpPr>
            <a:spLocks noChangeShapeType="1"/>
          </p:cNvSpPr>
          <p:nvPr/>
        </p:nvSpPr>
        <p:spPr bwMode="auto">
          <a:xfrm>
            <a:off x="4267200" y="213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6" name="Line 84"/>
          <p:cNvSpPr>
            <a:spLocks noChangeShapeType="1"/>
          </p:cNvSpPr>
          <p:nvPr/>
        </p:nvSpPr>
        <p:spPr bwMode="auto">
          <a:xfrm>
            <a:off x="4267200" y="1905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7" name="Line 85"/>
          <p:cNvSpPr>
            <a:spLocks noChangeShapeType="1"/>
          </p:cNvSpPr>
          <p:nvPr/>
        </p:nvSpPr>
        <p:spPr bwMode="auto">
          <a:xfrm>
            <a:off x="1371600" y="6477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8" name="Line 86"/>
          <p:cNvSpPr>
            <a:spLocks noChangeShapeType="1"/>
          </p:cNvSpPr>
          <p:nvPr/>
        </p:nvSpPr>
        <p:spPr bwMode="auto">
          <a:xfrm>
            <a:off x="2743200" y="106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319" name="Line 87"/>
          <p:cNvSpPr>
            <a:spLocks noChangeShapeType="1"/>
          </p:cNvSpPr>
          <p:nvPr/>
        </p:nvSpPr>
        <p:spPr bwMode="auto">
          <a:xfrm>
            <a:off x="2743200" y="1219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3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001000" cy="4181475"/>
          </a:xfrm>
          <a:prstGeom prst="rect">
            <a:avLst/>
          </a:prstGeom>
          <a:noFill/>
        </p:spPr>
      </p:pic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914400" y="5562600"/>
            <a:ext cx="69961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http://www.dabsoft.ch/dicom/3/A.33.1/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1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Presentation State Identification</a:t>
            </a:r>
            <a:r>
              <a:rPr lang="zh-CN" altLang="en-US">
                <a:ea typeface="宋体" charset="-122"/>
              </a:rPr>
              <a:t>：创建时间、说明标题等 </a:t>
            </a:r>
          </a:p>
          <a:p>
            <a:r>
              <a:rPr lang="en-US" altLang="zh-CN">
                <a:ea typeface="宋体" charset="-122"/>
              </a:rPr>
              <a:t>Presentation State Relationship </a:t>
            </a:r>
            <a:r>
              <a:rPr lang="zh-CN" altLang="en-US">
                <a:ea typeface="宋体" charset="-122"/>
              </a:rPr>
              <a:t>：关联的图像，序列</a:t>
            </a:r>
            <a:r>
              <a:rPr lang="en-US" altLang="zh-CN">
                <a:ea typeface="宋体" charset="-122"/>
              </a:rPr>
              <a:t>-</a:t>
            </a:r>
            <a:r>
              <a:rPr lang="zh-CN" altLang="en-US">
                <a:ea typeface="宋体" charset="-122"/>
              </a:rPr>
              <a:t>图像</a:t>
            </a:r>
            <a:r>
              <a:rPr lang="en-US" altLang="zh-CN">
                <a:ea typeface="宋体" charset="-122"/>
              </a:rPr>
              <a:t>-</a:t>
            </a:r>
            <a:r>
              <a:rPr lang="zh-CN" altLang="en-US">
                <a:ea typeface="宋体" charset="-122"/>
              </a:rPr>
              <a:t>帧，可关联多个图像</a:t>
            </a:r>
          </a:p>
          <a:p>
            <a:r>
              <a:rPr lang="en-US" altLang="zh-CN">
                <a:ea typeface="宋体" charset="-122"/>
              </a:rPr>
              <a:t>Mask </a:t>
            </a:r>
            <a:r>
              <a:rPr lang="zh-CN" altLang="en-US">
                <a:ea typeface="宋体" charset="-122"/>
              </a:rPr>
              <a:t>：剪影显示</a:t>
            </a:r>
          </a:p>
          <a:p>
            <a:r>
              <a:rPr lang="en-US" altLang="zh-CN">
                <a:ea typeface="宋体" charset="-122"/>
              </a:rPr>
              <a:t>Display Shutter </a:t>
            </a:r>
            <a:r>
              <a:rPr lang="zh-CN" altLang="en-US">
                <a:ea typeface="宋体" charset="-122"/>
              </a:rPr>
              <a:t>：遮罩显示（矩形、椭圆、多边形）</a:t>
            </a:r>
          </a:p>
          <a:p>
            <a:r>
              <a:rPr lang="en-US" altLang="zh-CN">
                <a:ea typeface="宋体" charset="-122"/>
              </a:rPr>
              <a:t>Bitmap Display Shutter </a:t>
            </a:r>
            <a:r>
              <a:rPr lang="zh-CN" altLang="en-US">
                <a:ea typeface="宋体" charset="-122"/>
              </a:rPr>
              <a:t>：用位图指定任意遮罩图形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2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ea typeface="宋体" charset="-122"/>
              </a:rPr>
              <a:t>Overlay Plane</a:t>
            </a:r>
            <a:r>
              <a:rPr lang="zh-CN" altLang="en-US" sz="2400">
                <a:ea typeface="宋体" charset="-122"/>
              </a:rPr>
              <a:t>：图像覆盖 （定位线等）</a:t>
            </a:r>
          </a:p>
          <a:p>
            <a:r>
              <a:rPr lang="en-US" altLang="zh-CN" sz="2400">
                <a:ea typeface="宋体" charset="-122"/>
              </a:rPr>
              <a:t>Overlay Activation :</a:t>
            </a:r>
            <a:r>
              <a:rPr lang="zh-CN" altLang="en-US" sz="2400">
                <a:ea typeface="宋体" charset="-122"/>
              </a:rPr>
              <a:t>图像覆盖显示层</a:t>
            </a:r>
          </a:p>
          <a:p>
            <a:r>
              <a:rPr lang="en-US" altLang="zh-CN" sz="2400">
                <a:ea typeface="宋体" charset="-122"/>
              </a:rPr>
              <a:t>Displayed Area </a:t>
            </a:r>
            <a:r>
              <a:rPr lang="zh-CN" altLang="en-US" sz="2400">
                <a:ea typeface="宋体" charset="-122"/>
              </a:rPr>
              <a:t>：显示区域（适合窗口、原大显示、缩放显示）</a:t>
            </a:r>
          </a:p>
          <a:p>
            <a:r>
              <a:rPr lang="en-US" altLang="zh-CN" sz="2400">
                <a:ea typeface="宋体" charset="-122"/>
              </a:rPr>
              <a:t>Graphic Annotation </a:t>
            </a:r>
            <a:r>
              <a:rPr lang="zh-CN" altLang="en-US" sz="2400">
                <a:ea typeface="宋体" charset="-122"/>
              </a:rPr>
              <a:t>：文字标注或图形标注：点、折线、圆形、椭圆等</a:t>
            </a:r>
          </a:p>
          <a:p>
            <a:r>
              <a:rPr lang="en-US" altLang="zh-CN" sz="2400">
                <a:ea typeface="宋体" charset="-122"/>
              </a:rPr>
              <a:t>Spatial Transformation </a:t>
            </a:r>
            <a:r>
              <a:rPr lang="zh-CN" altLang="en-US" sz="2400">
                <a:ea typeface="宋体" charset="-122"/>
              </a:rPr>
              <a:t>：旋转：</a:t>
            </a:r>
            <a:r>
              <a:rPr lang="en-US" altLang="zh-CN" sz="2400">
                <a:ea typeface="宋体" charset="-122"/>
              </a:rPr>
              <a:t>0, 90,180,270 </a:t>
            </a:r>
            <a:r>
              <a:rPr lang="zh-CN" altLang="en-US" sz="2400">
                <a:ea typeface="宋体" charset="-122"/>
              </a:rPr>
              <a:t>，翻转：</a:t>
            </a:r>
            <a:r>
              <a:rPr lang="en-US" altLang="zh-CN" sz="2400">
                <a:ea typeface="宋体" charset="-122"/>
              </a:rPr>
              <a:t>Y = yes, N = no </a:t>
            </a:r>
          </a:p>
          <a:p>
            <a:r>
              <a:rPr lang="en-US" altLang="zh-CN" sz="2400">
                <a:ea typeface="宋体" charset="-122"/>
              </a:rPr>
              <a:t>Graphic Layer </a:t>
            </a:r>
            <a:r>
              <a:rPr lang="zh-CN" altLang="en-US" sz="2400">
                <a:ea typeface="宋体" charset="-122"/>
              </a:rPr>
              <a:t>：指定需要标注显示的层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3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Modality LUT </a:t>
            </a:r>
            <a:r>
              <a:rPr lang="zh-CN" altLang="en-US">
                <a:ea typeface="宋体" charset="-122"/>
              </a:rPr>
              <a:t>：对照表或者</a:t>
            </a:r>
            <a:r>
              <a:rPr lang="en-US" altLang="zh-CN">
                <a:ea typeface="宋体" charset="-122"/>
              </a:rPr>
              <a:t>Rescale Intercept +Rescale Slope </a:t>
            </a:r>
          </a:p>
          <a:p>
            <a:r>
              <a:rPr lang="en-US" altLang="zh-CN">
                <a:ea typeface="宋体" charset="-122"/>
              </a:rPr>
              <a:t>Softcopy VOI LUT </a:t>
            </a:r>
            <a:r>
              <a:rPr lang="zh-CN" altLang="en-US">
                <a:ea typeface="宋体" charset="-122"/>
              </a:rPr>
              <a:t>：对照表或者</a:t>
            </a:r>
            <a:r>
              <a:rPr lang="en-US" altLang="zh-CN">
                <a:ea typeface="宋体" charset="-122"/>
              </a:rPr>
              <a:t>Window Centers and Widths</a:t>
            </a:r>
            <a:r>
              <a:rPr lang="zh-CN" altLang="en-US">
                <a:ea typeface="宋体" charset="-122"/>
              </a:rPr>
              <a:t>，直线或曲线</a:t>
            </a:r>
            <a:r>
              <a:rPr lang="en-US" altLang="zh-CN">
                <a:ea typeface="宋体" charset="-122"/>
              </a:rPr>
              <a:t>(sigmoid) </a:t>
            </a:r>
          </a:p>
          <a:p>
            <a:r>
              <a:rPr lang="en-US" altLang="zh-CN">
                <a:ea typeface="宋体" charset="-122"/>
              </a:rPr>
              <a:t>Softcopy Presentation LUT </a:t>
            </a:r>
            <a:r>
              <a:rPr lang="zh-CN" altLang="en-US">
                <a:ea typeface="宋体" charset="-122"/>
              </a:rPr>
              <a:t>：对照表或</a:t>
            </a:r>
            <a:r>
              <a:rPr lang="en-US" altLang="zh-CN">
                <a:ea typeface="宋体" charset="-122"/>
              </a:rPr>
              <a:t>INVERSE</a:t>
            </a:r>
            <a:r>
              <a:rPr lang="zh-CN" altLang="en-US">
                <a:ea typeface="宋体" charset="-122"/>
              </a:rPr>
              <a:t>（反片） ，常用于保存对照表曲线</a:t>
            </a:r>
          </a:p>
          <a:p>
            <a:pPr>
              <a:buFont typeface="Wingdings" pitchFamily="2" charset="2"/>
              <a:buNone/>
            </a:pP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</a:t>
            </a:r>
            <a:r>
              <a:rPr lang="zh-CN" altLang="en-US">
                <a:ea typeface="宋体" charset="-122"/>
              </a:rPr>
              <a:t>自测工具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  <a:hlinkClick r:id="rId2"/>
              </a:rPr>
              <a:t>http://ihedoc.wustl.edu/mesasoftware/12.x/display_consistency/index.html</a:t>
            </a:r>
            <a:endParaRPr lang="en-US" altLang="zh-CN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819400"/>
            <a:ext cx="5724525" cy="3133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</a:t>
            </a:r>
            <a:r>
              <a:rPr lang="zh-CN" altLang="en-US">
                <a:ea typeface="宋体" charset="-122"/>
              </a:rPr>
              <a:t>含义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C</a:t>
            </a:r>
            <a:r>
              <a:rPr kumimoji="1" lang="en-US" altLang="zh-TW">
                <a:effectLst/>
                <a:ea typeface="PMingLiU" pitchFamily="18" charset="-120"/>
              </a:rPr>
              <a:t>onsistent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P</a:t>
            </a:r>
            <a:r>
              <a:rPr kumimoji="1" lang="en-US" altLang="zh-TW">
                <a:effectLst/>
                <a:ea typeface="PMingLiU" pitchFamily="18" charset="-120"/>
              </a:rPr>
              <a:t>resentation of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en-US" altLang="zh-TW">
                <a:solidFill>
                  <a:schemeClr val="hlink"/>
                </a:solidFill>
                <a:effectLst/>
                <a:ea typeface="PMingLiU" pitchFamily="18" charset="-120"/>
              </a:rPr>
              <a:t>I</a:t>
            </a:r>
            <a:r>
              <a:rPr kumimoji="1" lang="en-US" altLang="zh-TW">
                <a:effectLst/>
                <a:ea typeface="PMingLiU" pitchFamily="18" charset="-120"/>
              </a:rPr>
              <a:t>mages</a:t>
            </a:r>
            <a:r>
              <a:rPr kumimoji="1" lang="en-US" altLang="zh-CN">
                <a:effectLst/>
                <a:ea typeface="宋体" charset="-122"/>
              </a:rPr>
              <a:t>(</a:t>
            </a:r>
            <a:r>
              <a:rPr kumimoji="1" lang="zh-CN" altLang="en-US">
                <a:effectLst/>
                <a:ea typeface="宋体" charset="-122"/>
              </a:rPr>
              <a:t>图像显示一致性）</a:t>
            </a:r>
            <a:endParaRPr lang="zh-CN" altLang="en-US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ea typeface="宋体" charset="-122"/>
              </a:rPr>
              <a:t>保证诊断图像在影像设备、影像后处理工作站、影像阅片工作站上的一致性显示</a:t>
            </a:r>
          </a:p>
          <a:p>
            <a:pPr>
              <a:lnSpc>
                <a:spcPct val="90000"/>
              </a:lnSpc>
            </a:pPr>
            <a:r>
              <a:rPr lang="zh-CN" altLang="en-US">
                <a:ea typeface="宋体" charset="-122"/>
              </a:rPr>
              <a:t>保证胶片打印的一致性显示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宋体" charset="-122"/>
              </a:rPr>
              <a:t>DICOM</a:t>
            </a:r>
            <a:r>
              <a:rPr lang="zh-CN" altLang="en-US">
                <a:ea typeface="宋体" charset="-122"/>
              </a:rPr>
              <a:t>图像显示不同于一般图像显示，如</a:t>
            </a:r>
            <a:r>
              <a:rPr lang="en-US" altLang="zh-CN">
                <a:ea typeface="宋体" charset="-122"/>
              </a:rPr>
              <a:t>BMP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JPEG</a:t>
            </a:r>
            <a:r>
              <a:rPr lang="zh-CN" altLang="en-US">
                <a:ea typeface="宋体" charset="-122"/>
              </a:rPr>
              <a:t>等，灰度图像</a:t>
            </a:r>
            <a:r>
              <a:rPr lang="en-US" altLang="zh-CN">
                <a:ea typeface="宋体" charset="-122"/>
              </a:rPr>
              <a:t>DICOM</a:t>
            </a:r>
            <a:r>
              <a:rPr lang="zh-CN" altLang="en-US">
                <a:ea typeface="宋体" charset="-122"/>
              </a:rPr>
              <a:t>像素代表的是影像设备的测量值，非最终显示图像灰度，需要指定显示参数，才能正确显示、一致性显示</a:t>
            </a:r>
          </a:p>
          <a:p>
            <a:pPr>
              <a:lnSpc>
                <a:spcPct val="90000"/>
              </a:lnSpc>
            </a:pPr>
            <a:endParaRPr lang="zh-CN" altLang="en-US"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457200" y="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显示一致（软拷贝）</a:t>
            </a:r>
          </a:p>
        </p:txBody>
      </p:sp>
      <p:sp>
        <p:nvSpPr>
          <p:cNvPr id="471043" name="AutoShape 3"/>
          <p:cNvSpPr>
            <a:spLocks noChangeArrowheads="1"/>
          </p:cNvSpPr>
          <p:nvPr/>
        </p:nvSpPr>
        <p:spPr bwMode="auto">
          <a:xfrm>
            <a:off x="2209800" y="5791200"/>
            <a:ext cx="40386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9270332 h 21600"/>
              <a:gd name="T4" fmla="*/ 2147483647 w 21600"/>
              <a:gd name="T5" fmla="*/ 118540664 h 21600"/>
              <a:gd name="T6" fmla="*/ 2147483647 w 21600"/>
              <a:gd name="T7" fmla="*/ 5927033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20601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602" y="0"/>
                </a:moveTo>
                <a:lnTo>
                  <a:pt x="19602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9602" y="16200"/>
                </a:lnTo>
                <a:lnTo>
                  <a:pt x="19602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038600" y="2028825"/>
            <a:ext cx="2362200" cy="1050925"/>
            <a:chOff x="2544" y="1086"/>
            <a:chExt cx="1488" cy="662"/>
          </a:xfrm>
        </p:grpSpPr>
        <p:sp>
          <p:nvSpPr>
            <p:cNvPr id="151559" name="AutoShape 7"/>
            <p:cNvSpPr>
              <a:spLocks noChangeArrowheads="1"/>
            </p:cNvSpPr>
            <p:nvPr/>
          </p:nvSpPr>
          <p:spPr bwMode="auto">
            <a:xfrm>
              <a:off x="2544" y="1392"/>
              <a:ext cx="1488" cy="240"/>
            </a:xfrm>
            <a:custGeom>
              <a:avLst/>
              <a:gdLst>
                <a:gd name="T0" fmla="*/ 6 w 21600"/>
                <a:gd name="T1" fmla="*/ 0 h 21600"/>
                <a:gd name="T2" fmla="*/ 0 w 21600"/>
                <a:gd name="T3" fmla="*/ 0 h 21600"/>
                <a:gd name="T4" fmla="*/ 6 w 21600"/>
                <a:gd name="T5" fmla="*/ 0 h 21600"/>
                <a:gd name="T6" fmla="*/ 7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6120 h 21600"/>
                <a:gd name="T14" fmla="*/ 20090 w 21600"/>
                <a:gd name="T15" fmla="*/ 154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8109" y="0"/>
                  </a:moveTo>
                  <a:lnTo>
                    <a:pt x="18109" y="6120"/>
                  </a:lnTo>
                  <a:lnTo>
                    <a:pt x="3375" y="6120"/>
                  </a:lnTo>
                  <a:lnTo>
                    <a:pt x="3375" y="15480"/>
                  </a:lnTo>
                  <a:lnTo>
                    <a:pt x="18109" y="15480"/>
                  </a:lnTo>
                  <a:lnTo>
                    <a:pt x="18109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120"/>
                  </a:moveTo>
                  <a:lnTo>
                    <a:pt x="1350" y="15480"/>
                  </a:lnTo>
                  <a:lnTo>
                    <a:pt x="2700" y="15480"/>
                  </a:lnTo>
                  <a:lnTo>
                    <a:pt x="2700" y="6120"/>
                  </a:lnTo>
                  <a:close/>
                </a:path>
                <a:path w="21600" h="21600">
                  <a:moveTo>
                    <a:pt x="0" y="6120"/>
                  </a:moveTo>
                  <a:lnTo>
                    <a:pt x="0" y="15480"/>
                  </a:lnTo>
                  <a:lnTo>
                    <a:pt x="675" y="15480"/>
                  </a:lnTo>
                  <a:lnTo>
                    <a:pt x="675" y="612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60" name="Text Box 8"/>
            <p:cNvSpPr txBox="1">
              <a:spLocks noChangeArrowheads="1"/>
            </p:cNvSpPr>
            <p:nvPr/>
          </p:nvSpPr>
          <p:spPr bwMode="auto">
            <a:xfrm>
              <a:off x="2592" y="1086"/>
              <a:ext cx="1363" cy="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Presentation State</a:t>
              </a:r>
            </a:p>
          </p:txBody>
        </p:sp>
        <p:sp>
          <p:nvSpPr>
            <p:cNvPr id="151561" name="Text Box 9"/>
            <p:cNvSpPr txBox="1">
              <a:spLocks noChangeArrowheads="1"/>
            </p:cNvSpPr>
            <p:nvPr/>
          </p:nvSpPr>
          <p:spPr bwMode="auto">
            <a:xfrm>
              <a:off x="2592" y="1248"/>
              <a:ext cx="116" cy="21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endParaRPr lang="en-US" altLang="ja-JP" sz="16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51562" name="Text Box 10"/>
            <p:cNvSpPr txBox="1">
              <a:spLocks noChangeArrowheads="1"/>
            </p:cNvSpPr>
            <p:nvPr/>
          </p:nvSpPr>
          <p:spPr bwMode="auto">
            <a:xfrm>
              <a:off x="2592" y="1536"/>
              <a:ext cx="116" cy="21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buClrTx/>
                <a:buSzTx/>
                <a:buFontTx/>
                <a:buNone/>
              </a:pPr>
              <a:endParaRPr lang="en-US" altLang="ja-JP" sz="16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81000" y="4225925"/>
            <a:ext cx="1616075" cy="2174875"/>
            <a:chOff x="2016" y="1920"/>
            <a:chExt cx="1018" cy="1370"/>
          </a:xfrm>
        </p:grpSpPr>
        <p:sp>
          <p:nvSpPr>
            <p:cNvPr id="151564" name="Text Box 12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Original Image</a:t>
              </a:r>
            </a:p>
          </p:txBody>
        </p:sp>
        <p:graphicFrame>
          <p:nvGraphicFramePr>
            <p:cNvPr id="151565" name="Object 13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49160" name="Photo Editor Photo" r:id="rId4" imgW="4086795" imgH="4552381" progId="">
                <p:embed/>
              </p:oleObj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838200" y="3616325"/>
            <a:ext cx="1616075" cy="2174875"/>
            <a:chOff x="2352" y="1990"/>
            <a:chExt cx="1018" cy="1370"/>
          </a:xfrm>
        </p:grpSpPr>
        <p:graphicFrame>
          <p:nvGraphicFramePr>
            <p:cNvPr id="151567" name="Object 15"/>
            <p:cNvGraphicFramePr>
              <a:graphicFrameLocks noChangeAspect="1"/>
            </p:cNvGraphicFramePr>
            <p:nvPr/>
          </p:nvGraphicFramePr>
          <p:xfrm>
            <a:off x="2352" y="1990"/>
            <a:ext cx="1018" cy="1134"/>
          </p:xfrm>
          <a:graphic>
            <a:graphicData uri="http://schemas.openxmlformats.org/presentationml/2006/ole">
              <p:oleObj spid="_x0000_s49159" name="Photo Editor Photo" r:id="rId5" imgW="4086795" imgH="4552381" progId="">
                <p:embed/>
              </p:oleObj>
            </a:graphicData>
          </a:graphic>
        </p:graphicFrame>
        <p:sp>
          <p:nvSpPr>
            <p:cNvPr id="151568" name="Text Box 16"/>
            <p:cNvSpPr txBox="1">
              <a:spLocks noChangeArrowheads="1"/>
            </p:cNvSpPr>
            <p:nvPr/>
          </p:nvSpPr>
          <p:spPr bwMode="auto">
            <a:xfrm>
              <a:off x="2352" y="314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Window Level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95400" y="3006725"/>
            <a:ext cx="1616075" cy="2174875"/>
            <a:chOff x="2688" y="816"/>
            <a:chExt cx="1018" cy="1370"/>
          </a:xfrm>
        </p:grpSpPr>
        <p:graphicFrame>
          <p:nvGraphicFramePr>
            <p:cNvPr id="151570" name="Object 18"/>
            <p:cNvGraphicFramePr>
              <a:graphicFrameLocks noChangeAspect="1"/>
            </p:cNvGraphicFramePr>
            <p:nvPr/>
          </p:nvGraphicFramePr>
          <p:xfrm>
            <a:off x="2688" y="816"/>
            <a:ext cx="1018" cy="1134"/>
          </p:xfrm>
          <a:graphic>
            <a:graphicData uri="http://schemas.openxmlformats.org/presentationml/2006/ole">
              <p:oleObj spid="_x0000_s49158" name="Photo Editor Photo" r:id="rId6" imgW="4086795" imgH="4552381" progId="">
                <p:embed/>
              </p:oleObj>
            </a:graphicData>
          </a:graphic>
        </p:graphicFrame>
        <p:sp>
          <p:nvSpPr>
            <p:cNvPr id="151571" name="Text Box 19"/>
            <p:cNvSpPr txBox="1">
              <a:spLocks noChangeArrowheads="1"/>
            </p:cNvSpPr>
            <p:nvPr/>
          </p:nvSpPr>
          <p:spPr bwMode="auto">
            <a:xfrm>
              <a:off x="2688" y="1968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Flip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752600" y="2362200"/>
            <a:ext cx="1601788" cy="2209800"/>
            <a:chOff x="1104" y="1296"/>
            <a:chExt cx="1009" cy="1392"/>
          </a:xfrm>
        </p:grpSpPr>
        <p:graphicFrame>
          <p:nvGraphicFramePr>
            <p:cNvPr id="151573" name="Object 21"/>
            <p:cNvGraphicFramePr>
              <a:graphicFrameLocks noChangeAspect="1"/>
            </p:cNvGraphicFramePr>
            <p:nvPr/>
          </p:nvGraphicFramePr>
          <p:xfrm>
            <a:off x="1104" y="1296"/>
            <a:ext cx="1009" cy="1149"/>
          </p:xfrm>
          <a:graphic>
            <a:graphicData uri="http://schemas.openxmlformats.org/presentationml/2006/ole">
              <p:oleObj spid="_x0000_s49157" name="Photo Editor Photo" r:id="rId7" imgW="2534004" imgH="2886478" progId="">
                <p:embed/>
              </p:oleObj>
            </a:graphicData>
          </a:graphic>
        </p:graphicFrame>
        <p:sp>
          <p:nvSpPr>
            <p:cNvPr id="151574" name="Text Box 22"/>
            <p:cNvSpPr txBox="1">
              <a:spLocks noChangeArrowheads="1"/>
            </p:cNvSpPr>
            <p:nvPr/>
          </p:nvSpPr>
          <p:spPr bwMode="auto">
            <a:xfrm>
              <a:off x="1104" y="2470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Zoom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08213" y="1676400"/>
            <a:ext cx="1601787" cy="2209800"/>
            <a:chOff x="192" y="1584"/>
            <a:chExt cx="1009" cy="1392"/>
          </a:xfrm>
        </p:grpSpPr>
        <p:graphicFrame>
          <p:nvGraphicFramePr>
            <p:cNvPr id="151576" name="Object 24"/>
            <p:cNvGraphicFramePr>
              <a:graphicFrameLocks noChangeAspect="1"/>
            </p:cNvGraphicFramePr>
            <p:nvPr/>
          </p:nvGraphicFramePr>
          <p:xfrm>
            <a:off x="192" y="1584"/>
            <a:ext cx="1009" cy="1149"/>
          </p:xfrm>
          <a:graphic>
            <a:graphicData uri="http://schemas.openxmlformats.org/presentationml/2006/ole">
              <p:oleObj spid="_x0000_s49156" name="Photo Editor Photo" r:id="rId8" imgW="2534004" imgH="2886478" progId="">
                <p:embed/>
              </p:oleObj>
            </a:graphicData>
          </a:graphic>
        </p:graphicFrame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259" y="2016"/>
              <a:ext cx="413" cy="480"/>
              <a:chOff x="1527" y="1200"/>
              <a:chExt cx="413" cy="480"/>
            </a:xfrm>
          </p:grpSpPr>
          <p:sp>
            <p:nvSpPr>
              <p:cNvPr id="151578" name="Text Box 26"/>
              <p:cNvSpPr txBox="1">
                <a:spLocks noChangeArrowheads="1"/>
              </p:cNvSpPr>
              <p:nvPr/>
            </p:nvSpPr>
            <p:spPr bwMode="auto">
              <a:xfrm>
                <a:off x="1527" y="1200"/>
                <a:ext cx="413" cy="2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322263" indent="-322263" defTabSz="863600" eaLnBrk="0" hangingPunct="0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en-US" altLang="ja-JP" sz="1000" b="1">
                    <a:effectLst/>
                    <a:latin typeface="Times New Roman" pitchFamily="18" charset="0"/>
                    <a:ea typeface="MS PGothic" pitchFamily="34" charset="-128"/>
                  </a:rPr>
                  <a:t>Area Of</a:t>
                </a:r>
              </a:p>
              <a:p>
                <a:pPr marL="322263" indent="-322263" defTabSz="863600" eaLnBrk="0" hangingPunct="0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en-US" altLang="ja-JP" sz="1000" b="1">
                    <a:effectLst/>
                    <a:latin typeface="Times New Roman" pitchFamily="18" charset="0"/>
                    <a:ea typeface="MS PGothic" pitchFamily="34" charset="-128"/>
                  </a:rPr>
                  <a:t>Interest</a:t>
                </a:r>
              </a:p>
            </p:txBody>
          </p:sp>
          <p:sp>
            <p:nvSpPr>
              <p:cNvPr id="151579" name="Line 27"/>
              <p:cNvSpPr>
                <a:spLocks noChangeShapeType="1"/>
              </p:cNvSpPr>
              <p:nvPr/>
            </p:nvSpPr>
            <p:spPr bwMode="auto">
              <a:xfrm>
                <a:off x="1719" y="1488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1580" name="Text Box 28"/>
            <p:cNvSpPr txBox="1">
              <a:spLocks noChangeArrowheads="1"/>
            </p:cNvSpPr>
            <p:nvPr/>
          </p:nvSpPr>
          <p:spPr bwMode="auto">
            <a:xfrm>
              <a:off x="192" y="2758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Annotate</a:t>
              </a:r>
            </a:p>
          </p:txBody>
        </p:sp>
      </p:grpSp>
      <p:graphicFrame>
        <p:nvGraphicFramePr>
          <p:cNvPr id="471069" name="Object 29"/>
          <p:cNvGraphicFramePr>
            <a:graphicFrameLocks noChangeAspect="1"/>
          </p:cNvGraphicFramePr>
          <p:nvPr/>
        </p:nvGraphicFramePr>
        <p:xfrm>
          <a:off x="6551613" y="4616450"/>
          <a:ext cx="1601787" cy="1784350"/>
        </p:xfrm>
        <a:graphic>
          <a:graphicData uri="http://schemas.openxmlformats.org/presentationml/2006/ole">
            <p:oleObj spid="_x0000_s49154" name="Photo Editor Photo" r:id="rId9" imgW="4086795" imgH="4552381" progId="">
              <p:embed/>
            </p:oleObj>
          </a:graphicData>
        </a:graphic>
      </p:graphicFrame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6029325" y="4495800"/>
            <a:ext cx="2755900" cy="1481138"/>
            <a:chOff x="3798" y="2640"/>
            <a:chExt cx="1736" cy="933"/>
          </a:xfrm>
        </p:grpSpPr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3896" y="2640"/>
              <a:ext cx="1508" cy="782"/>
              <a:chOff x="3896" y="2640"/>
              <a:chExt cx="1508" cy="782"/>
            </a:xfrm>
          </p:grpSpPr>
          <p:sp>
            <p:nvSpPr>
              <p:cNvPr id="151584" name="Line 32"/>
              <p:cNvSpPr>
                <a:spLocks noChangeShapeType="1"/>
              </p:cNvSpPr>
              <p:nvPr/>
            </p:nvSpPr>
            <p:spPr bwMode="auto">
              <a:xfrm>
                <a:off x="3896" y="2640"/>
                <a:ext cx="1508" cy="78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585" name="Line 33"/>
              <p:cNvSpPr>
                <a:spLocks noChangeShapeType="1"/>
              </p:cNvSpPr>
              <p:nvPr/>
            </p:nvSpPr>
            <p:spPr bwMode="auto">
              <a:xfrm flipV="1">
                <a:off x="3896" y="2640"/>
                <a:ext cx="1508" cy="78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3798" y="3131"/>
              <a:ext cx="1736" cy="44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Without</a:t>
              </a:r>
            </a:p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Consistent Presentation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6019800" y="1676400"/>
            <a:ext cx="2755900" cy="2438400"/>
            <a:chOff x="3792" y="864"/>
            <a:chExt cx="1736" cy="1536"/>
          </a:xfrm>
        </p:grpSpPr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3792" y="1958"/>
              <a:ext cx="1736" cy="44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With</a:t>
              </a:r>
            </a:p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2000" b="1">
                  <a:solidFill>
                    <a:srgbClr val="FFFF00"/>
                  </a:solidFill>
                  <a:effectLst/>
                  <a:latin typeface="Times New Roman" pitchFamily="18" charset="0"/>
                  <a:ea typeface="MS PGothic" pitchFamily="34" charset="-128"/>
                </a:rPr>
                <a:t>Consistent Presentation</a:t>
              </a:r>
            </a:p>
          </p:txBody>
        </p:sp>
        <p:grpSp>
          <p:nvGrpSpPr>
            <p:cNvPr id="12" name="Group 37"/>
            <p:cNvGrpSpPr>
              <a:grpSpLocks/>
            </p:cNvGrpSpPr>
            <p:nvPr/>
          </p:nvGrpSpPr>
          <p:grpSpPr bwMode="auto">
            <a:xfrm>
              <a:off x="4128" y="864"/>
              <a:ext cx="1009" cy="1149"/>
              <a:chOff x="2928" y="1824"/>
              <a:chExt cx="1009" cy="1149"/>
            </a:xfrm>
          </p:grpSpPr>
          <p:graphicFrame>
            <p:nvGraphicFramePr>
              <p:cNvPr id="151590" name="Object 38"/>
              <p:cNvGraphicFramePr>
                <a:graphicFrameLocks noChangeAspect="1"/>
              </p:cNvGraphicFramePr>
              <p:nvPr/>
            </p:nvGraphicFramePr>
            <p:xfrm>
              <a:off x="2928" y="1824"/>
              <a:ext cx="1009" cy="1149"/>
            </p:xfrm>
            <a:graphic>
              <a:graphicData uri="http://schemas.openxmlformats.org/presentationml/2006/ole">
                <p:oleObj spid="_x0000_s49155" name="Photo Editor Photo" r:id="rId10" imgW="2534004" imgH="2886478" progId="">
                  <p:embed/>
                </p:oleObj>
              </a:graphicData>
            </a:graphic>
          </p:graphicFrame>
          <p:grpSp>
            <p:nvGrpSpPr>
              <p:cNvPr id="13" name="Group 39"/>
              <p:cNvGrpSpPr>
                <a:grpSpLocks/>
              </p:cNvGrpSpPr>
              <p:nvPr/>
            </p:nvGrpSpPr>
            <p:grpSpPr bwMode="auto">
              <a:xfrm>
                <a:off x="2995" y="2256"/>
                <a:ext cx="413" cy="480"/>
                <a:chOff x="1527" y="1200"/>
                <a:chExt cx="413" cy="480"/>
              </a:xfrm>
            </p:grpSpPr>
            <p:sp>
              <p:nvSpPr>
                <p:cNvPr id="151592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527" y="1200"/>
                  <a:ext cx="413" cy="28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322263" indent="-322263" defTabSz="863600" eaLnBrk="0" hangingPunct="0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en-US" altLang="ja-JP" sz="1000" b="1">
                      <a:effectLst/>
                      <a:latin typeface="Times New Roman" pitchFamily="18" charset="0"/>
                      <a:ea typeface="MS PGothic" pitchFamily="34" charset="-128"/>
                    </a:rPr>
                    <a:t>Area Of</a:t>
                  </a:r>
                </a:p>
                <a:p>
                  <a:pPr marL="322263" indent="-322263" defTabSz="863600" eaLnBrk="0" hangingPunct="0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en-US" altLang="ja-JP" sz="1000" b="1">
                      <a:effectLst/>
                      <a:latin typeface="Times New Roman" pitchFamily="18" charset="0"/>
                      <a:ea typeface="MS PGothic" pitchFamily="34" charset="-128"/>
                    </a:rPr>
                    <a:t>Interest</a:t>
                  </a:r>
                </a:p>
              </p:txBody>
            </p:sp>
            <p:sp>
              <p:nvSpPr>
                <p:cNvPr id="151593" name="Line 41"/>
                <p:cNvSpPr>
                  <a:spLocks noChangeShapeType="1"/>
                </p:cNvSpPr>
                <p:nvPr/>
              </p:nvSpPr>
              <p:spPr bwMode="auto">
                <a:xfrm>
                  <a:off x="1719" y="1488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71082" name="AutoShape 42"/>
          <p:cNvSpPr>
            <a:spLocks noChangeArrowheads="1"/>
          </p:cNvSpPr>
          <p:nvPr/>
        </p:nvSpPr>
        <p:spPr bwMode="auto">
          <a:xfrm>
            <a:off x="457200" y="990600"/>
            <a:ext cx="1219200" cy="1371600"/>
          </a:xfrm>
          <a:prstGeom prst="star8">
            <a:avLst>
              <a:gd name="adj" fmla="val 3825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SzTx/>
              <a:buFontTx/>
              <a:buNone/>
              <a:defRPr/>
            </a:pPr>
            <a:r>
              <a:rPr lang="fr-FR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Softcopy</a:t>
            </a:r>
            <a:endParaRPr lang="en-US" altLang="ja-JP" sz="2400">
              <a:effectLst/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4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457200" y="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显示一致（硬拷贝）</a:t>
            </a:r>
          </a:p>
        </p:txBody>
      </p:sp>
      <p:sp>
        <p:nvSpPr>
          <p:cNvPr id="472067" name="AutoShape 3"/>
          <p:cNvSpPr>
            <a:spLocks noChangeArrowheads="1"/>
          </p:cNvSpPr>
          <p:nvPr/>
        </p:nvSpPr>
        <p:spPr bwMode="auto">
          <a:xfrm>
            <a:off x="7620000" y="2438400"/>
            <a:ext cx="1295400" cy="1447800"/>
          </a:xfrm>
          <a:prstGeom prst="star8">
            <a:avLst>
              <a:gd name="adj" fmla="val 3825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buClrTx/>
              <a:buSzTx/>
              <a:buFontTx/>
              <a:buNone/>
              <a:defRPr/>
            </a:pPr>
            <a:r>
              <a:rPr lang="fr-FR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pitchFamily="18" charset="-120"/>
              </a:rPr>
              <a:t>Hardcopy</a:t>
            </a:r>
            <a:endParaRPr lang="en-US" altLang="ja-JP" sz="2400">
              <a:effectLst/>
              <a:latin typeface="Times New Roman" pitchFamily="18" charset="0"/>
              <a:ea typeface="MS PGothic" pitchFamily="34" charset="-128"/>
            </a:endParaRPr>
          </a:p>
        </p:txBody>
      </p:sp>
      <p:pic>
        <p:nvPicPr>
          <p:cNvPr id="153604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3050" y="2209800"/>
            <a:ext cx="1649413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2736850" y="1830388"/>
            <a:ext cx="175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Composer</a:t>
            </a:r>
            <a:endParaRPr lang="en-US" altLang="ja-JP" sz="18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5327650" y="3963988"/>
            <a:ext cx="1397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Server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07" name="Freeform 7"/>
          <p:cNvSpPr>
            <a:spLocks/>
          </p:cNvSpPr>
          <p:nvPr/>
        </p:nvSpPr>
        <p:spPr bwMode="auto">
          <a:xfrm>
            <a:off x="4184650" y="2400300"/>
            <a:ext cx="1828800" cy="1409700"/>
          </a:xfrm>
          <a:custGeom>
            <a:avLst/>
            <a:gdLst>
              <a:gd name="T0" fmla="*/ 0 w 1152"/>
              <a:gd name="T1" fmla="*/ 60483758 h 888"/>
              <a:gd name="T2" fmla="*/ 1330642333 w 1152"/>
              <a:gd name="T3" fmla="*/ 60483758 h 888"/>
              <a:gd name="T4" fmla="*/ 2147483647 w 1152"/>
              <a:gd name="T5" fmla="*/ 423386332 h 888"/>
              <a:gd name="T6" fmla="*/ 2147483647 w 1152"/>
              <a:gd name="T7" fmla="*/ 1270158798 h 888"/>
              <a:gd name="T8" fmla="*/ 2147483647 w 1152"/>
              <a:gd name="T9" fmla="*/ 2147483647 h 8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88"/>
              <a:gd name="T17" fmla="*/ 1152 w 1152"/>
              <a:gd name="T18" fmla="*/ 888 h 8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88">
                <a:moveTo>
                  <a:pt x="0" y="24"/>
                </a:moveTo>
                <a:cubicBezTo>
                  <a:pt x="184" y="12"/>
                  <a:pt x="368" y="0"/>
                  <a:pt x="528" y="24"/>
                </a:cubicBezTo>
                <a:cubicBezTo>
                  <a:pt x="688" y="48"/>
                  <a:pt x="864" y="88"/>
                  <a:pt x="960" y="168"/>
                </a:cubicBezTo>
                <a:cubicBezTo>
                  <a:pt x="1056" y="248"/>
                  <a:pt x="1072" y="384"/>
                  <a:pt x="1104" y="504"/>
                </a:cubicBezTo>
                <a:cubicBezTo>
                  <a:pt x="1136" y="624"/>
                  <a:pt x="1144" y="756"/>
                  <a:pt x="1152" y="8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8" name="Freeform 8"/>
          <p:cNvSpPr>
            <a:spLocks/>
          </p:cNvSpPr>
          <p:nvPr/>
        </p:nvSpPr>
        <p:spPr bwMode="auto">
          <a:xfrm>
            <a:off x="3028950" y="3352800"/>
            <a:ext cx="2146300" cy="1854200"/>
          </a:xfrm>
          <a:custGeom>
            <a:avLst/>
            <a:gdLst>
              <a:gd name="T0" fmla="*/ 2147483647 w 1352"/>
              <a:gd name="T1" fmla="*/ 2147483647 h 1168"/>
              <a:gd name="T2" fmla="*/ 1955641337 w 1352"/>
              <a:gd name="T3" fmla="*/ 2147483647 h 1168"/>
              <a:gd name="T4" fmla="*/ 624998723 w 1352"/>
              <a:gd name="T5" fmla="*/ 2147483647 h 1168"/>
              <a:gd name="T6" fmla="*/ 141128749 w 1352"/>
              <a:gd name="T7" fmla="*/ 1451609790 h 1168"/>
              <a:gd name="T8" fmla="*/ 20161249 w 1352"/>
              <a:gd name="T9" fmla="*/ 725804895 h 1168"/>
              <a:gd name="T10" fmla="*/ 20161249 w 1352"/>
              <a:gd name="T11" fmla="*/ 0 h 1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52"/>
              <a:gd name="T19" fmla="*/ 0 h 1168"/>
              <a:gd name="T20" fmla="*/ 1352 w 1352"/>
              <a:gd name="T21" fmla="*/ 1168 h 1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52" h="1168">
                <a:moveTo>
                  <a:pt x="1352" y="1104"/>
                </a:moveTo>
                <a:cubicBezTo>
                  <a:pt x="1156" y="1136"/>
                  <a:pt x="960" y="1168"/>
                  <a:pt x="776" y="1152"/>
                </a:cubicBezTo>
                <a:cubicBezTo>
                  <a:pt x="592" y="1136"/>
                  <a:pt x="368" y="1104"/>
                  <a:pt x="248" y="1008"/>
                </a:cubicBezTo>
                <a:cubicBezTo>
                  <a:pt x="128" y="912"/>
                  <a:pt x="96" y="696"/>
                  <a:pt x="56" y="576"/>
                </a:cubicBezTo>
                <a:cubicBezTo>
                  <a:pt x="16" y="456"/>
                  <a:pt x="16" y="384"/>
                  <a:pt x="8" y="288"/>
                </a:cubicBezTo>
                <a:cubicBezTo>
                  <a:pt x="0" y="192"/>
                  <a:pt x="4" y="96"/>
                  <a:pt x="8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5022850" y="2058988"/>
            <a:ext cx="1536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 Request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2965450" y="5106988"/>
            <a:ext cx="156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Printer Status</a:t>
            </a:r>
            <a:endParaRPr lang="en-US" altLang="ja-JP" sz="3600" b="1">
              <a:solidFill>
                <a:srgbClr val="FFFF00"/>
              </a:solidFill>
              <a:effectLst/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403850" y="4419600"/>
            <a:ext cx="719138" cy="1084263"/>
            <a:chOff x="2492" y="1652"/>
            <a:chExt cx="1344" cy="2058"/>
          </a:xfrm>
        </p:grpSpPr>
        <p:sp>
          <p:nvSpPr>
            <p:cNvPr id="153612" name="Rectangle 12"/>
            <p:cNvSpPr>
              <a:spLocks noChangeArrowheads="1"/>
            </p:cNvSpPr>
            <p:nvPr/>
          </p:nvSpPr>
          <p:spPr bwMode="auto">
            <a:xfrm>
              <a:off x="2492" y="2058"/>
              <a:ext cx="1344" cy="1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3" name="Rectangle 13"/>
            <p:cNvSpPr>
              <a:spLocks noChangeArrowheads="1"/>
            </p:cNvSpPr>
            <p:nvPr/>
          </p:nvSpPr>
          <p:spPr bwMode="auto">
            <a:xfrm>
              <a:off x="3486" y="1652"/>
              <a:ext cx="350" cy="4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4" name="Rectangle 14"/>
            <p:cNvSpPr>
              <a:spLocks noChangeArrowheads="1"/>
            </p:cNvSpPr>
            <p:nvPr/>
          </p:nvSpPr>
          <p:spPr bwMode="auto">
            <a:xfrm>
              <a:off x="2492" y="1652"/>
              <a:ext cx="1008" cy="4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5" name="Rectangle 15"/>
            <p:cNvSpPr>
              <a:spLocks noChangeArrowheads="1"/>
            </p:cNvSpPr>
            <p:nvPr/>
          </p:nvSpPr>
          <p:spPr bwMode="auto">
            <a:xfrm>
              <a:off x="3626" y="1764"/>
              <a:ext cx="154" cy="2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6" name="Line 16"/>
            <p:cNvSpPr>
              <a:spLocks noChangeShapeType="1"/>
            </p:cNvSpPr>
            <p:nvPr/>
          </p:nvSpPr>
          <p:spPr bwMode="auto">
            <a:xfrm flipH="1" flipV="1">
              <a:off x="2744" y="1652"/>
              <a:ext cx="756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7" name="Oval 17"/>
            <p:cNvSpPr>
              <a:spLocks noChangeArrowheads="1"/>
            </p:cNvSpPr>
            <p:nvPr/>
          </p:nvSpPr>
          <p:spPr bwMode="auto">
            <a:xfrm>
              <a:off x="2618" y="3598"/>
              <a:ext cx="112" cy="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8" name="Oval 18"/>
            <p:cNvSpPr>
              <a:spLocks noChangeArrowheads="1"/>
            </p:cNvSpPr>
            <p:nvPr/>
          </p:nvSpPr>
          <p:spPr bwMode="auto">
            <a:xfrm>
              <a:off x="3556" y="3598"/>
              <a:ext cx="112" cy="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ClrTx/>
                <a:buSzTx/>
                <a:buFontTx/>
                <a:buNone/>
              </a:pPr>
              <a:endParaRPr kumimoji="1" lang="zh-CN" altLang="zh-CN" sz="5400">
                <a:effectLst/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53619" name="Line 19"/>
            <p:cNvSpPr>
              <a:spLocks noChangeShapeType="1"/>
            </p:cNvSpPr>
            <p:nvPr/>
          </p:nvSpPr>
          <p:spPr bwMode="auto">
            <a:xfrm>
              <a:off x="3654" y="1946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0" name="Line 20"/>
            <p:cNvSpPr>
              <a:spLocks noChangeShapeType="1"/>
            </p:cNvSpPr>
            <p:nvPr/>
          </p:nvSpPr>
          <p:spPr bwMode="auto">
            <a:xfrm>
              <a:off x="3654" y="1904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1" name="Line 21"/>
            <p:cNvSpPr>
              <a:spLocks noChangeShapeType="1"/>
            </p:cNvSpPr>
            <p:nvPr/>
          </p:nvSpPr>
          <p:spPr bwMode="auto">
            <a:xfrm>
              <a:off x="3654" y="1862"/>
              <a:ext cx="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22" name="Text Box 22"/>
          <p:cNvSpPr txBox="1">
            <a:spLocks noChangeArrowheads="1"/>
          </p:cNvSpPr>
          <p:nvPr/>
        </p:nvSpPr>
        <p:spPr bwMode="auto">
          <a:xfrm>
            <a:off x="4191000" y="2362200"/>
            <a:ext cx="252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ClrTx/>
              <a:buSzTx/>
              <a:buFontTx/>
              <a:buNone/>
            </a:pPr>
            <a:r>
              <a:rPr lang="en-US" altLang="ja-JP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With</a:t>
            </a:r>
            <a:r>
              <a:rPr lang="en-US" altLang="zh-CN" sz="1800" b="1">
                <a:solidFill>
                  <a:srgbClr val="FFFF00"/>
                </a:solidFill>
                <a:effectLst/>
                <a:latin typeface="Times New Roman" pitchFamily="18" charset="0"/>
                <a:ea typeface="MS PGothic" pitchFamily="34" charset="-128"/>
              </a:rPr>
              <a:t> </a:t>
            </a:r>
            <a:r>
              <a:rPr lang="fr-FR" altLang="zh-CN" sz="1800" b="1">
                <a:solidFill>
                  <a:srgbClr val="FFFF00"/>
                </a:solidFill>
                <a:effectLst/>
                <a:latin typeface="Times New Roman" pitchFamily="18" charset="0"/>
                <a:ea typeface="PMingLiU" pitchFamily="18" charset="-120"/>
              </a:rPr>
              <a:t>Presentation State</a:t>
            </a:r>
            <a:endParaRPr lang="en-US" altLang="ja-JP" sz="3600" b="1">
              <a:effectLst/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762000" y="838200"/>
            <a:ext cx="1616075" cy="2174875"/>
            <a:chOff x="2016" y="1920"/>
            <a:chExt cx="1018" cy="1370"/>
          </a:xfrm>
        </p:grpSpPr>
        <p:sp>
          <p:nvSpPr>
            <p:cNvPr id="153624" name="Text Box 24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Original Image</a:t>
              </a:r>
            </a:p>
          </p:txBody>
        </p:sp>
        <p:graphicFrame>
          <p:nvGraphicFramePr>
            <p:cNvPr id="153625" name="Object 25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50179" name="Photo Editor Photo" r:id="rId5" imgW="4086795" imgH="4552381" progId="">
                <p:embed/>
              </p:oleObj>
            </a:graphicData>
          </a:graphic>
        </p:graphicFrame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934200" y="4191000"/>
            <a:ext cx="1616075" cy="2174875"/>
            <a:chOff x="2016" y="1920"/>
            <a:chExt cx="1018" cy="1370"/>
          </a:xfrm>
        </p:grpSpPr>
        <p:sp>
          <p:nvSpPr>
            <p:cNvPr id="153627" name="Text Box 27"/>
            <p:cNvSpPr txBox="1">
              <a:spLocks noChangeArrowheads="1"/>
            </p:cNvSpPr>
            <p:nvPr/>
          </p:nvSpPr>
          <p:spPr bwMode="auto">
            <a:xfrm>
              <a:off x="2016" y="3072"/>
              <a:ext cx="1009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Tx/>
                <a:buSzTx/>
                <a:buFontTx/>
                <a:buNone/>
              </a:pPr>
              <a:r>
                <a:rPr lang="en-US" altLang="ja-JP" sz="1600" b="1">
                  <a:effectLst/>
                  <a:latin typeface="Times New Roman" pitchFamily="18" charset="0"/>
                  <a:ea typeface="MS PGothic" pitchFamily="34" charset="-128"/>
                </a:rPr>
                <a:t>Printed Image</a:t>
              </a:r>
            </a:p>
          </p:txBody>
        </p:sp>
        <p:graphicFrame>
          <p:nvGraphicFramePr>
            <p:cNvPr id="153628" name="Object 28"/>
            <p:cNvGraphicFramePr>
              <a:graphicFrameLocks noChangeAspect="1"/>
            </p:cNvGraphicFramePr>
            <p:nvPr/>
          </p:nvGraphicFramePr>
          <p:xfrm>
            <a:off x="2016" y="1920"/>
            <a:ext cx="1018" cy="1134"/>
          </p:xfrm>
          <a:graphic>
            <a:graphicData uri="http://schemas.openxmlformats.org/presentationml/2006/ole">
              <p:oleObj spid="_x0000_s50178" name="Photo Editor Photo" r:id="rId6" imgW="4086795" imgH="4552381" progId="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角色事务示意图</a:t>
            </a:r>
          </a:p>
        </p:txBody>
      </p:sp>
      <p:pic>
        <p:nvPicPr>
          <p:cNvPr id="1290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620000" cy="592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角色（软拷贝）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343400"/>
          </a:xfrm>
        </p:spPr>
        <p:txBody>
          <a:bodyPr/>
          <a:lstStyle/>
          <a:p>
            <a:r>
              <a:rPr kumimoji="1" lang="en-US" altLang="zh-TW">
                <a:effectLst/>
                <a:ea typeface="PMingLiU" pitchFamily="18" charset="-120"/>
              </a:rPr>
              <a:t>Acquisition Modality</a:t>
            </a:r>
            <a:r>
              <a:rPr kumimoji="1" lang="en-US" altLang="zh-CN">
                <a:effectLst/>
                <a:ea typeface="宋体" charset="-122"/>
              </a:rPr>
              <a:t>:</a:t>
            </a:r>
            <a:r>
              <a:rPr kumimoji="1" lang="zh-CN" altLang="en-US">
                <a:effectLst/>
                <a:ea typeface="宋体" charset="-122"/>
              </a:rPr>
              <a:t>影像设备，保存图像及显示状态（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）到</a:t>
            </a:r>
            <a:r>
              <a:rPr kumimoji="1" lang="en-US" altLang="zh-CN">
                <a:effectLst/>
                <a:ea typeface="宋体" charset="-122"/>
              </a:rPr>
              <a:t>IM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Evidence Creator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后处理工作站，</a:t>
            </a:r>
            <a:r>
              <a:rPr kumimoji="1" lang="zh-TW" altLang="en-US">
                <a:effectLst/>
                <a:ea typeface="PMingLiU" pitchFamily="18" charset="-120"/>
              </a:rPr>
              <a:t>产生</a:t>
            </a:r>
            <a:r>
              <a:rPr kumimoji="1" lang="zh-CN" altLang="en-US">
                <a:effectLst/>
                <a:ea typeface="宋体" charset="-122"/>
              </a:rPr>
              <a:t>并保存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zh-CN" altLang="en-US">
                <a:effectLst/>
                <a:ea typeface="宋体" charset="-122"/>
              </a:rPr>
              <a:t>到</a:t>
            </a:r>
            <a:r>
              <a:rPr kumimoji="1" lang="en-US" altLang="zh-CN">
                <a:effectLst/>
                <a:ea typeface="宋体" charset="-122"/>
              </a:rPr>
              <a:t>IM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Image Manager</a:t>
            </a:r>
            <a:r>
              <a:rPr kumimoji="1" lang="en-US" altLang="zh-CN">
                <a:effectLst/>
                <a:ea typeface="宋体" charset="-122"/>
              </a:rPr>
              <a:t>/ </a:t>
            </a:r>
            <a:r>
              <a:rPr kumimoji="1" lang="en-US" altLang="zh-TW">
                <a:effectLst/>
                <a:ea typeface="PMingLiU" pitchFamily="18" charset="-120"/>
              </a:rPr>
              <a:t>Image Archive</a:t>
            </a:r>
            <a:r>
              <a:rPr kumimoji="1" lang="en-US" altLang="zh-CN">
                <a:effectLst/>
                <a:ea typeface="宋体" charset="-122"/>
              </a:rPr>
              <a:t>:</a:t>
            </a:r>
            <a:r>
              <a:rPr kumimoji="1" lang="zh-CN" altLang="en-US">
                <a:effectLst/>
                <a:ea typeface="宋体" charset="-122"/>
              </a:rPr>
              <a:t>影像服务器，接收并管理图像及显示状态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Image Display</a:t>
            </a:r>
            <a:r>
              <a:rPr kumimoji="1" lang="zh-TW" altLang="en-US">
                <a:effectLst/>
                <a:ea typeface="PMingLiU" pitchFamily="18" charset="-120"/>
              </a:rPr>
              <a:t>：能</a:t>
            </a:r>
            <a:r>
              <a:rPr kumimoji="1" lang="zh-CN" altLang="en-US">
                <a:effectLst/>
                <a:ea typeface="宋体" charset="-122"/>
              </a:rPr>
              <a:t>利用</a:t>
            </a:r>
            <a:r>
              <a:rPr kumimoji="1" lang="zh-TW" altLang="en-US">
                <a:effectLst/>
                <a:ea typeface="PMingLiU" pitchFamily="18" charset="-120"/>
              </a:rPr>
              <a:t>用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zh-TW" altLang="en-US">
                <a:effectLst/>
                <a:ea typeface="PMingLiU" pitchFamily="18" charset="-120"/>
              </a:rPr>
              <a:t>显示影像</a:t>
            </a:r>
            <a:endParaRPr kumimoji="1" lang="zh-CN" altLang="en-US">
              <a:effectLst/>
              <a:ea typeface="宋体" charset="-122"/>
            </a:endParaRPr>
          </a:p>
          <a:p>
            <a:endParaRPr kumimoji="1" lang="en-US" altLang="zh-CN">
              <a:effectLst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4000" b="1" smtClean="0">
                <a:solidFill>
                  <a:srgbClr val="FFAE0D"/>
                </a:solidFill>
                <a:ea typeface="宋体" pitchFamily="2" charset="-122"/>
              </a:rPr>
              <a:t>角色介绍</a:t>
            </a:r>
            <a:endParaRPr kumimoji="0" lang="en-US" altLang="zh-CN" sz="4000" b="1" smtClean="0">
              <a:solidFill>
                <a:srgbClr val="FFAE0D"/>
              </a:solidFill>
              <a:ea typeface="宋体" pitchFamily="2" charset="-122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228600" y="1343025"/>
            <a:ext cx="86868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ADT: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管理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维护患者的统计信息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以及入院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出院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转院等信息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Order Placer: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医院或者企业级的应用系统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根据医嘱生成检查请求并发送给相应的科室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Order Filler: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科室级的应用系统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根据从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OP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发来的或者本系统生成的请求提供某种特定医疗服务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Image Manager: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图像管理系统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负责保存和管理系统生成的图像信息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Image Archive: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图像存储系统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负责长期保存图像</a:t>
            </a:r>
            <a:r>
              <a:rPr lang="en-US" altLang="zh-CN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角色（硬拷贝）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>
                <a:effectLst/>
                <a:ea typeface="PMingLiU" pitchFamily="18" charset="-120"/>
              </a:rPr>
              <a:t>Print Composer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胶片打印工作站，发送影像及显示状态（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）给胶片打印服务器</a:t>
            </a:r>
          </a:p>
          <a:p>
            <a:r>
              <a:rPr kumimoji="1" lang="en-US" altLang="zh-TW">
                <a:effectLst/>
                <a:ea typeface="PMingLiU" pitchFamily="18" charset="-120"/>
              </a:rPr>
              <a:t>Print Server</a:t>
            </a:r>
            <a:r>
              <a:rPr kumimoji="1" lang="zh-TW" altLang="en-US">
                <a:effectLst/>
                <a:ea typeface="PMingLiU" pitchFamily="18" charset="-120"/>
              </a:rPr>
              <a:t>：</a:t>
            </a:r>
            <a:r>
              <a:rPr kumimoji="1" lang="zh-CN" altLang="en-US">
                <a:effectLst/>
                <a:ea typeface="宋体" charset="-122"/>
              </a:rPr>
              <a:t>胶片打印服务器（胶片打印机），打印时能显示状态（ </a:t>
            </a:r>
            <a:r>
              <a:rPr kumimoji="1" lang="en-US" altLang="zh-TW">
                <a:effectLst/>
                <a:ea typeface="PMingLiU" pitchFamily="18" charset="-120"/>
              </a:rPr>
              <a:t>Presentation State</a:t>
            </a:r>
            <a:r>
              <a:rPr kumimoji="1" lang="en-US" altLang="zh-CN">
                <a:effectLst/>
                <a:ea typeface="宋体" charset="-122"/>
              </a:rPr>
              <a:t> </a:t>
            </a:r>
            <a:r>
              <a:rPr kumimoji="1" lang="zh-CN" altLang="en-US">
                <a:effectLst/>
                <a:ea typeface="宋体" charset="-122"/>
              </a:rPr>
              <a:t>）生成胶片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关于显示状态</a:t>
            </a:r>
            <a:r>
              <a:rPr lang="en-US" altLang="zh-CN">
                <a:ea typeface="宋体" charset="-122"/>
              </a:rPr>
              <a:t>(Pres. State)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Grayscale Softcopy Presentation State</a:t>
            </a:r>
          </a:p>
          <a:p>
            <a:pPr>
              <a:buFont typeface="Wingdings" pitchFamily="2" charset="2"/>
              <a:buNone/>
            </a:pPr>
            <a:r>
              <a:rPr lang="en-US" altLang="zh-CN" b="0">
                <a:effectLst/>
                <a:ea typeface="宋体" charset="-122"/>
              </a:rPr>
              <a:t>(GSPS </a:t>
            </a:r>
            <a:r>
              <a:rPr lang="zh-CN" altLang="en-US" b="0">
                <a:effectLst/>
                <a:ea typeface="宋体" charset="-122"/>
              </a:rPr>
              <a:t>重点</a:t>
            </a:r>
            <a:r>
              <a:rPr lang="en-US" altLang="zh-CN" b="0">
                <a:effectLst/>
                <a:ea typeface="宋体" charset="-122"/>
              </a:rPr>
              <a:t>)</a:t>
            </a:r>
          </a:p>
          <a:p>
            <a:r>
              <a:rPr lang="en-US" altLang="zh-CN">
                <a:effectLst/>
                <a:ea typeface="宋体" charset="-122"/>
              </a:rPr>
              <a:t>Color Softcopy Presentation State</a:t>
            </a:r>
            <a:endParaRPr lang="en-US" altLang="zh-CN" b="0">
              <a:effectLst/>
              <a:ea typeface="宋体" charset="-122"/>
            </a:endParaRPr>
          </a:p>
          <a:p>
            <a:r>
              <a:rPr lang="en-US" altLang="zh-CN">
                <a:effectLst/>
                <a:ea typeface="宋体" charset="-122"/>
              </a:rPr>
              <a:t>Pseudo-Color Softcopy Presentation State</a:t>
            </a:r>
            <a:endParaRPr lang="en-US" altLang="zh-CN" b="0">
              <a:effectLst/>
              <a:ea typeface="宋体" charset="-122"/>
            </a:endParaRPr>
          </a:p>
          <a:p>
            <a:r>
              <a:rPr lang="en-US" altLang="zh-CN">
                <a:effectLst/>
                <a:ea typeface="宋体" charset="-122"/>
              </a:rPr>
              <a:t>Blending Softcopy Presentation State </a:t>
            </a:r>
          </a:p>
          <a:p>
            <a:r>
              <a:rPr lang="en-US" altLang="zh-CN">
                <a:effectLst/>
                <a:ea typeface="宋体" charset="-122"/>
              </a:rPr>
              <a:t>GSPS</a:t>
            </a:r>
            <a:r>
              <a:rPr lang="zh-CN" altLang="en-US">
                <a:effectLst/>
                <a:ea typeface="宋体" charset="-122"/>
              </a:rPr>
              <a:t>对象的</a:t>
            </a:r>
            <a:r>
              <a:rPr lang="en-US" altLang="zh-CN">
                <a:effectLst/>
                <a:ea typeface="宋体" charset="-122"/>
              </a:rPr>
              <a:t>Study Instance UID</a:t>
            </a:r>
            <a:r>
              <a:rPr lang="zh-CN" altLang="en-US">
                <a:effectLst/>
                <a:ea typeface="宋体" charset="-122"/>
              </a:rPr>
              <a:t>与图像一致，</a:t>
            </a:r>
            <a:r>
              <a:rPr lang="en-US" altLang="zh-CN">
                <a:effectLst/>
                <a:ea typeface="宋体" charset="-122"/>
              </a:rPr>
              <a:t>Modality</a:t>
            </a:r>
            <a:r>
              <a:rPr lang="zh-CN" altLang="en-US">
                <a:effectLst/>
                <a:ea typeface="宋体" charset="-122"/>
              </a:rPr>
              <a:t>值为</a:t>
            </a:r>
            <a:r>
              <a:rPr lang="en-US" altLang="zh-CN">
                <a:effectLst/>
                <a:ea typeface="宋体" charset="-122"/>
              </a:rPr>
              <a:t>PR</a:t>
            </a:r>
            <a:endParaRPr lang="en-US" altLang="zh-CN" b="0">
              <a:effectLst/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 </a:t>
            </a:r>
            <a:r>
              <a:rPr lang="zh-CN" altLang="en-US">
                <a:ea typeface="宋体" charset="-122"/>
              </a:rPr>
              <a:t>技术实现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生成</a:t>
            </a:r>
            <a:r>
              <a:rPr lang="en-US" altLang="zh-CN">
                <a:ea typeface="宋体" charset="-122"/>
              </a:rPr>
              <a:t>GSPS</a:t>
            </a:r>
            <a:r>
              <a:rPr lang="zh-CN" altLang="en-US">
                <a:ea typeface="宋体" charset="-122"/>
              </a:rPr>
              <a:t>并保存对象：</a:t>
            </a:r>
            <a:r>
              <a:rPr lang="en-US" altLang="zh-CN">
                <a:ea typeface="宋体" charset="-122"/>
              </a:rPr>
              <a:t>Modality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EC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Print Composer</a:t>
            </a:r>
          </a:p>
          <a:p>
            <a:r>
              <a:rPr lang="zh-CN" altLang="en-US">
                <a:ea typeface="宋体" charset="-122"/>
              </a:rPr>
              <a:t>解析并应用</a:t>
            </a:r>
            <a:r>
              <a:rPr lang="en-US" altLang="zh-CN">
                <a:ea typeface="宋体" charset="-122"/>
              </a:rPr>
              <a:t>GSPS</a:t>
            </a:r>
            <a:r>
              <a:rPr lang="zh-CN" altLang="en-US">
                <a:ea typeface="宋体" charset="-122"/>
              </a:rPr>
              <a:t>对象显示图像：</a:t>
            </a:r>
            <a:r>
              <a:rPr lang="en-US" altLang="zh-CN">
                <a:ea typeface="宋体" charset="-122"/>
              </a:rPr>
              <a:t>ID</a:t>
            </a:r>
            <a:r>
              <a:rPr lang="zh-CN" altLang="en-US">
                <a:ea typeface="宋体" charset="-122"/>
              </a:rPr>
              <a:t>、</a:t>
            </a:r>
            <a:r>
              <a:rPr lang="en-US" altLang="zh-CN">
                <a:ea typeface="宋体" charset="-122"/>
              </a:rPr>
              <a:t>Print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1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41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144000" cy="559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2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58838"/>
            <a:ext cx="7772400" cy="5541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</a:t>
            </a:r>
            <a:r>
              <a:rPr lang="zh-CN" altLang="en-US">
                <a:effectLst/>
                <a:ea typeface="宋体" charset="-122"/>
              </a:rPr>
              <a:t>（</a:t>
            </a:r>
            <a:r>
              <a:rPr lang="en-US" altLang="zh-CN">
                <a:effectLst/>
                <a:ea typeface="宋体" charset="-122"/>
              </a:rPr>
              <a:t>3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001000" cy="4181475"/>
          </a:xfrm>
          <a:prstGeom prst="rect">
            <a:avLst/>
          </a:prstGeom>
          <a:noFill/>
        </p:spPr>
      </p:pic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914400" y="5562600"/>
            <a:ext cx="69961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http://www.dabsoft.ch/dicom/3/A.33.1/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1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Presentation State Identification</a:t>
            </a:r>
            <a:r>
              <a:rPr lang="zh-CN" altLang="en-US">
                <a:ea typeface="宋体" charset="-122"/>
              </a:rPr>
              <a:t>：创建时间、说明标题等 </a:t>
            </a:r>
          </a:p>
          <a:p>
            <a:r>
              <a:rPr lang="en-US" altLang="zh-CN">
                <a:ea typeface="宋体" charset="-122"/>
              </a:rPr>
              <a:t>Presentation State Relationship </a:t>
            </a:r>
            <a:r>
              <a:rPr lang="zh-CN" altLang="en-US">
                <a:ea typeface="宋体" charset="-122"/>
              </a:rPr>
              <a:t>：关联的图像，序列</a:t>
            </a:r>
            <a:r>
              <a:rPr lang="en-US" altLang="zh-CN">
                <a:ea typeface="宋体" charset="-122"/>
              </a:rPr>
              <a:t>-</a:t>
            </a:r>
            <a:r>
              <a:rPr lang="zh-CN" altLang="en-US">
                <a:ea typeface="宋体" charset="-122"/>
              </a:rPr>
              <a:t>图像</a:t>
            </a:r>
            <a:r>
              <a:rPr lang="en-US" altLang="zh-CN">
                <a:ea typeface="宋体" charset="-122"/>
              </a:rPr>
              <a:t>-</a:t>
            </a:r>
            <a:r>
              <a:rPr lang="zh-CN" altLang="en-US">
                <a:ea typeface="宋体" charset="-122"/>
              </a:rPr>
              <a:t>帧，可关联多个图像</a:t>
            </a:r>
          </a:p>
          <a:p>
            <a:r>
              <a:rPr lang="en-US" altLang="zh-CN">
                <a:ea typeface="宋体" charset="-122"/>
              </a:rPr>
              <a:t>Mask </a:t>
            </a:r>
            <a:r>
              <a:rPr lang="zh-CN" altLang="en-US">
                <a:ea typeface="宋体" charset="-122"/>
              </a:rPr>
              <a:t>：剪影显示</a:t>
            </a:r>
          </a:p>
          <a:p>
            <a:r>
              <a:rPr lang="en-US" altLang="zh-CN">
                <a:ea typeface="宋体" charset="-122"/>
              </a:rPr>
              <a:t>Display Shutter </a:t>
            </a:r>
            <a:r>
              <a:rPr lang="zh-CN" altLang="en-US">
                <a:ea typeface="宋体" charset="-122"/>
              </a:rPr>
              <a:t>：遮罩显示（矩形、椭圆、多边形）</a:t>
            </a:r>
          </a:p>
          <a:p>
            <a:r>
              <a:rPr lang="en-US" altLang="zh-CN">
                <a:ea typeface="宋体" charset="-122"/>
              </a:rPr>
              <a:t>Bitmap Display Shutter </a:t>
            </a:r>
            <a:r>
              <a:rPr lang="zh-CN" altLang="en-US">
                <a:ea typeface="宋体" charset="-122"/>
              </a:rPr>
              <a:t>：用位图指定任意遮罩图形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2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ea typeface="宋体" charset="-122"/>
              </a:rPr>
              <a:t>Overlay Plane</a:t>
            </a:r>
            <a:r>
              <a:rPr lang="zh-CN" altLang="en-US" sz="2400">
                <a:ea typeface="宋体" charset="-122"/>
              </a:rPr>
              <a:t>：图像覆盖 （定位线等）</a:t>
            </a:r>
          </a:p>
          <a:p>
            <a:r>
              <a:rPr lang="en-US" altLang="zh-CN" sz="2400">
                <a:ea typeface="宋体" charset="-122"/>
              </a:rPr>
              <a:t>Overlay Activation :</a:t>
            </a:r>
            <a:r>
              <a:rPr lang="zh-CN" altLang="en-US" sz="2400">
                <a:ea typeface="宋体" charset="-122"/>
              </a:rPr>
              <a:t>图像覆盖显示层</a:t>
            </a:r>
          </a:p>
          <a:p>
            <a:r>
              <a:rPr lang="en-US" altLang="zh-CN" sz="2400">
                <a:ea typeface="宋体" charset="-122"/>
              </a:rPr>
              <a:t>Displayed Area </a:t>
            </a:r>
            <a:r>
              <a:rPr lang="zh-CN" altLang="en-US" sz="2400">
                <a:ea typeface="宋体" charset="-122"/>
              </a:rPr>
              <a:t>：显示区域（适合窗口、原大显示、缩放显示）</a:t>
            </a:r>
          </a:p>
          <a:p>
            <a:r>
              <a:rPr lang="en-US" altLang="zh-CN" sz="2400">
                <a:ea typeface="宋体" charset="-122"/>
              </a:rPr>
              <a:t>Graphic Annotation </a:t>
            </a:r>
            <a:r>
              <a:rPr lang="zh-CN" altLang="en-US" sz="2400">
                <a:ea typeface="宋体" charset="-122"/>
              </a:rPr>
              <a:t>：文字标注或图形标注：点、折线、圆形、椭圆等</a:t>
            </a:r>
          </a:p>
          <a:p>
            <a:r>
              <a:rPr lang="en-US" altLang="zh-CN" sz="2400">
                <a:ea typeface="宋体" charset="-122"/>
              </a:rPr>
              <a:t>Spatial Transformation </a:t>
            </a:r>
            <a:r>
              <a:rPr lang="zh-CN" altLang="en-US" sz="2400">
                <a:ea typeface="宋体" charset="-122"/>
              </a:rPr>
              <a:t>：旋转：</a:t>
            </a:r>
            <a:r>
              <a:rPr lang="en-US" altLang="zh-CN" sz="2400">
                <a:ea typeface="宋体" charset="-122"/>
              </a:rPr>
              <a:t>0, 90,180,270 </a:t>
            </a:r>
            <a:r>
              <a:rPr lang="zh-CN" altLang="en-US" sz="2400">
                <a:ea typeface="宋体" charset="-122"/>
              </a:rPr>
              <a:t>，翻转：</a:t>
            </a:r>
            <a:r>
              <a:rPr lang="en-US" altLang="zh-CN" sz="2400">
                <a:ea typeface="宋体" charset="-122"/>
              </a:rPr>
              <a:t>Y = yes, N = no </a:t>
            </a:r>
          </a:p>
          <a:p>
            <a:r>
              <a:rPr lang="en-US" altLang="zh-CN" sz="2400">
                <a:ea typeface="宋体" charset="-122"/>
              </a:rPr>
              <a:t>Graphic Layer </a:t>
            </a:r>
            <a:r>
              <a:rPr lang="zh-CN" altLang="en-US" sz="2400">
                <a:ea typeface="宋体" charset="-122"/>
              </a:rPr>
              <a:t>：指定需要标注显示的层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ea typeface="宋体" charset="-122"/>
              </a:rPr>
              <a:t>GSPS IOD </a:t>
            </a:r>
            <a:r>
              <a:rPr lang="zh-CN" altLang="en-US">
                <a:effectLst/>
                <a:ea typeface="宋体" charset="-122"/>
              </a:rPr>
              <a:t>说明（</a:t>
            </a:r>
            <a:r>
              <a:rPr lang="en-US" altLang="zh-CN">
                <a:effectLst/>
                <a:ea typeface="宋体" charset="-122"/>
              </a:rPr>
              <a:t>3</a:t>
            </a:r>
            <a:r>
              <a:rPr lang="zh-CN" altLang="en-US">
                <a:effectLst/>
                <a:ea typeface="宋体" charset="-122"/>
              </a:rPr>
              <a:t>）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Modality LUT </a:t>
            </a:r>
            <a:r>
              <a:rPr lang="zh-CN" altLang="en-US">
                <a:ea typeface="宋体" charset="-122"/>
              </a:rPr>
              <a:t>：对照表或者</a:t>
            </a:r>
            <a:r>
              <a:rPr lang="en-US" altLang="zh-CN">
                <a:ea typeface="宋体" charset="-122"/>
              </a:rPr>
              <a:t>Rescale Intercept +Rescale Slope </a:t>
            </a:r>
          </a:p>
          <a:p>
            <a:r>
              <a:rPr lang="en-US" altLang="zh-CN">
                <a:ea typeface="宋体" charset="-122"/>
              </a:rPr>
              <a:t>Softcopy VOI LUT </a:t>
            </a:r>
            <a:r>
              <a:rPr lang="zh-CN" altLang="en-US">
                <a:ea typeface="宋体" charset="-122"/>
              </a:rPr>
              <a:t>：对照表或者</a:t>
            </a:r>
            <a:r>
              <a:rPr lang="en-US" altLang="zh-CN">
                <a:ea typeface="宋体" charset="-122"/>
              </a:rPr>
              <a:t>Window Centers and Widths</a:t>
            </a:r>
            <a:r>
              <a:rPr lang="zh-CN" altLang="en-US">
                <a:ea typeface="宋体" charset="-122"/>
              </a:rPr>
              <a:t>，直线或曲线</a:t>
            </a:r>
            <a:r>
              <a:rPr lang="en-US" altLang="zh-CN">
                <a:ea typeface="宋体" charset="-122"/>
              </a:rPr>
              <a:t>(sigmoid) </a:t>
            </a:r>
          </a:p>
          <a:p>
            <a:r>
              <a:rPr lang="en-US" altLang="zh-CN">
                <a:ea typeface="宋体" charset="-122"/>
              </a:rPr>
              <a:t>Softcopy Presentation LUT </a:t>
            </a:r>
            <a:r>
              <a:rPr lang="zh-CN" altLang="en-US">
                <a:ea typeface="宋体" charset="-122"/>
              </a:rPr>
              <a:t>：对照表或</a:t>
            </a:r>
            <a:r>
              <a:rPr lang="en-US" altLang="zh-CN">
                <a:ea typeface="宋体" charset="-122"/>
              </a:rPr>
              <a:t>INVERSE</a:t>
            </a:r>
            <a:r>
              <a:rPr lang="zh-CN" altLang="en-US">
                <a:ea typeface="宋体" charset="-122"/>
              </a:rPr>
              <a:t>（反片） ，常用于保存对照表曲线</a:t>
            </a:r>
          </a:p>
          <a:p>
            <a:pPr>
              <a:buFont typeface="Wingdings" pitchFamily="2" charset="2"/>
              <a:buNone/>
            </a:pP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CPI</a:t>
            </a:r>
            <a:r>
              <a:rPr lang="zh-CN" altLang="en-US">
                <a:ea typeface="宋体" charset="-122"/>
              </a:rPr>
              <a:t>自测工具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  <a:hlinkClick r:id="rId2"/>
              </a:rPr>
              <a:t>http://ihedoc.wustl.edu/mesasoftware/12.x/display_consistency/index.html</a:t>
            </a:r>
            <a:endParaRPr lang="en-US" altLang="zh-CN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819400"/>
            <a:ext cx="5724525" cy="3133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6_IHE_XD--Cordonnier">
  <a:themeElements>
    <a:clrScheme name="2006_IHE_XD--Cordonnier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2006_IHE_XD--Cordonni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bg1"/>
          </a:buClr>
          <a:buSzPct val="100000"/>
          <a:buFont typeface="Wingdings" pitchFamily="2" charset="2"/>
          <a:buNone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bg1"/>
          </a:buClr>
          <a:buSzPct val="100000"/>
          <a:buFont typeface="Wingdings" pitchFamily="2" charset="2"/>
          <a:buNone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006_IHE_XD--Cordonnier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_IHE_XD--Cordonnier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IHE_XD--Cordonnier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IHE_XD--Cordonnier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_IHE_XD--Cordonnier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</TotalTime>
  <Words>5575</Words>
  <Application>Microsoft Macintosh PowerPoint</Application>
  <PresentationFormat>全屏显示(4:3)</PresentationFormat>
  <Paragraphs>1401</Paragraphs>
  <Slides>112</Slides>
  <Notes>76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15" baseType="lpstr">
      <vt:lpstr>2006_IHE_XD--Cordonnier</vt:lpstr>
      <vt:lpstr>VISIO</vt:lpstr>
      <vt:lpstr>Photo Editor Photo</vt:lpstr>
      <vt:lpstr>IHE China Connectathon  集成模式介绍</vt:lpstr>
      <vt:lpstr>内容</vt:lpstr>
      <vt:lpstr>几个概念</vt:lpstr>
      <vt:lpstr>几个概念</vt:lpstr>
      <vt:lpstr>几个概念</vt:lpstr>
      <vt:lpstr>幻灯片 6</vt:lpstr>
      <vt:lpstr>SWF - 预约工作流</vt:lpstr>
      <vt:lpstr>幻灯片 8</vt:lpstr>
      <vt:lpstr>角色介绍</vt:lpstr>
      <vt:lpstr>角色介绍</vt:lpstr>
      <vt:lpstr>检查预约</vt:lpstr>
      <vt:lpstr>幻灯片 12</vt:lpstr>
      <vt:lpstr>患者登记－Patient Registration</vt:lpstr>
      <vt:lpstr>生成指令管理－Placer Order Management</vt:lpstr>
      <vt:lpstr>检查过程预约－Procedure Scheduled</vt:lpstr>
      <vt:lpstr>查询设备工作列表－Query Modality Worklist</vt:lpstr>
      <vt:lpstr>消息交换过程</vt:lpstr>
      <vt:lpstr>检查执行</vt:lpstr>
      <vt:lpstr>幻灯片 19</vt:lpstr>
      <vt:lpstr>设备检查进行中－Modality Procedure Step In Progress</vt:lpstr>
      <vt:lpstr>设备图像保存－Modality Image Stored</vt:lpstr>
      <vt:lpstr>设备检查完成－Modality Procedure Step Completed</vt:lpstr>
      <vt:lpstr>图像保存确认－Storage Commitment</vt:lpstr>
      <vt:lpstr>检查执行管理－Filler Order Management</vt:lpstr>
      <vt:lpstr>消息交换过程</vt:lpstr>
      <vt:lpstr>患者信息更新</vt:lpstr>
      <vt:lpstr>幻灯片 27</vt:lpstr>
      <vt:lpstr>消息交换过程</vt:lpstr>
      <vt:lpstr>幻灯片 29</vt:lpstr>
      <vt:lpstr>消息交换过程</vt:lpstr>
      <vt:lpstr>幻灯片 31</vt:lpstr>
      <vt:lpstr>消息交换过程</vt:lpstr>
      <vt:lpstr>幻灯片 33</vt:lpstr>
      <vt:lpstr>消息交换过程</vt:lpstr>
      <vt:lpstr>幻灯片 35</vt:lpstr>
      <vt:lpstr>消息交换过程</vt:lpstr>
      <vt:lpstr>检查过程更新－Procedure Update</vt:lpstr>
      <vt:lpstr>图像查看</vt:lpstr>
      <vt:lpstr>幻灯片 39</vt:lpstr>
      <vt:lpstr>消息交换过程</vt:lpstr>
      <vt:lpstr>幻灯片 41</vt:lpstr>
      <vt:lpstr>PIR – 患者信息整合</vt:lpstr>
      <vt:lpstr>幻灯片 43</vt:lpstr>
      <vt:lpstr>患者信息更新 - Patient Update</vt:lpstr>
      <vt:lpstr>未知名患者在ADT登记，OP发出检查命令</vt:lpstr>
      <vt:lpstr>幻灯片 46</vt:lpstr>
      <vt:lpstr>重点提示</vt:lpstr>
      <vt:lpstr>幻灯片 48</vt:lpstr>
      <vt:lpstr>未知名患者在ADT登记，OF发出检查命令</vt:lpstr>
      <vt:lpstr>幻灯片 50</vt:lpstr>
      <vt:lpstr>重点提示</vt:lpstr>
      <vt:lpstr>幻灯片 52</vt:lpstr>
      <vt:lpstr>未知名患者在ADT登记，检查在更新发生前完成</vt:lpstr>
      <vt:lpstr>幻灯片 54</vt:lpstr>
      <vt:lpstr>重点提示</vt:lpstr>
      <vt:lpstr>幻灯片 56</vt:lpstr>
      <vt:lpstr>患者未登记，检查在OF生成</vt:lpstr>
      <vt:lpstr>幻灯片 58</vt:lpstr>
      <vt:lpstr>重点提示</vt:lpstr>
      <vt:lpstr>幻灯片 60</vt:lpstr>
      <vt:lpstr>在设备完成检查之前OF还没有预约检查</vt:lpstr>
      <vt:lpstr>幻灯片 62</vt:lpstr>
      <vt:lpstr>重点提示</vt:lpstr>
      <vt:lpstr>幻灯片 64</vt:lpstr>
      <vt:lpstr>在设备进行检查期间进行患者信息整合</vt:lpstr>
      <vt:lpstr>幻灯片 66</vt:lpstr>
      <vt:lpstr>重点提示</vt:lpstr>
      <vt:lpstr>幻灯片 68</vt:lpstr>
      <vt:lpstr>幻灯片 69</vt:lpstr>
      <vt:lpstr>CPI含义</vt:lpstr>
      <vt:lpstr>幻灯片 71</vt:lpstr>
      <vt:lpstr>幻灯片 72</vt:lpstr>
      <vt:lpstr>角色事务示意图</vt:lpstr>
      <vt:lpstr>角色（软拷贝）</vt:lpstr>
      <vt:lpstr>角色（硬拷贝）</vt:lpstr>
      <vt:lpstr>关于显示状态(Pres. State)</vt:lpstr>
      <vt:lpstr>CPI 技术实现</vt:lpstr>
      <vt:lpstr>GSPS IOD（1）</vt:lpstr>
      <vt:lpstr>GSPS IOD（2）</vt:lpstr>
      <vt:lpstr>GSPS IOD（3）</vt:lpstr>
      <vt:lpstr>GSPS IOD 说明（1）</vt:lpstr>
      <vt:lpstr>GSPS IOD 说明（2）</vt:lpstr>
      <vt:lpstr>GSPS IOD 说明（3）</vt:lpstr>
      <vt:lpstr>CPI自测工具</vt:lpstr>
      <vt:lpstr>CPI含义</vt:lpstr>
      <vt:lpstr>幻灯片 86</vt:lpstr>
      <vt:lpstr>幻灯片 87</vt:lpstr>
      <vt:lpstr>角色事务示意图</vt:lpstr>
      <vt:lpstr>角色（软拷贝）</vt:lpstr>
      <vt:lpstr>角色（硬拷贝）</vt:lpstr>
      <vt:lpstr>关于显示状态(Pres. State)</vt:lpstr>
      <vt:lpstr>CPI 技术实现</vt:lpstr>
      <vt:lpstr>GSPS IOD（1）</vt:lpstr>
      <vt:lpstr>GSPS IOD（2）</vt:lpstr>
      <vt:lpstr>GSPS IOD（3）</vt:lpstr>
      <vt:lpstr>GSPS IOD 说明（1）</vt:lpstr>
      <vt:lpstr>GSPS IOD 说明（2）</vt:lpstr>
      <vt:lpstr>GSPS IOD 说明（3）</vt:lpstr>
      <vt:lpstr>CPI自测工具</vt:lpstr>
      <vt:lpstr>PDI – 可移动图像数据</vt:lpstr>
      <vt:lpstr>幻灯片 101</vt:lpstr>
      <vt:lpstr>PDI – 角色</vt:lpstr>
      <vt:lpstr>PDI – 事务</vt:lpstr>
      <vt:lpstr>PDI – 目录结构</vt:lpstr>
      <vt:lpstr>PDI – DICOM内容</vt:lpstr>
      <vt:lpstr>PDI – WEB内容</vt:lpstr>
      <vt:lpstr>PDI – WEB内容</vt:lpstr>
      <vt:lpstr>PDI – WEB内容</vt:lpstr>
      <vt:lpstr>PDI – 文件系统命名规则</vt:lpstr>
      <vt:lpstr>PDI – 其他信息</vt:lpstr>
      <vt:lpstr>幻灯片 111</vt:lpstr>
      <vt:lpstr>幻灯片 112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adamzhan</dc:creator>
  <cp:lastModifiedBy>Windows 用户</cp:lastModifiedBy>
  <cp:revision>222</cp:revision>
  <cp:lastPrinted>1601-01-01T00:00:00Z</cp:lastPrinted>
  <dcterms:created xsi:type="dcterms:W3CDTF">1601-01-01T00:00:00Z</dcterms:created>
  <dcterms:modified xsi:type="dcterms:W3CDTF">2016-01-25T03:21:17Z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